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63" r:id="rId4"/>
    <p:sldId id="260" r:id="rId6"/>
    <p:sldId id="289" r:id="rId7"/>
    <p:sldId id="288" r:id="rId8"/>
    <p:sldId id="681" r:id="rId9"/>
    <p:sldId id="682" r:id="rId10"/>
    <p:sldId id="683" r:id="rId11"/>
    <p:sldId id="684" r:id="rId12"/>
    <p:sldId id="584" r:id="rId13"/>
    <p:sldId id="501" r:id="rId14"/>
    <p:sldId id="695" r:id="rId15"/>
    <p:sldId id="502" r:id="rId16"/>
    <p:sldId id="689" r:id="rId17"/>
    <p:sldId id="690" r:id="rId18"/>
    <p:sldId id="694" r:id="rId19"/>
    <p:sldId id="691" r:id="rId20"/>
    <p:sldId id="692" r:id="rId21"/>
    <p:sldId id="693" r:id="rId22"/>
    <p:sldId id="551" r:id="rId23"/>
    <p:sldId id="659" r:id="rId24"/>
    <p:sldId id="719" r:id="rId25"/>
    <p:sldId id="718" r:id="rId26"/>
    <p:sldId id="717" r:id="rId27"/>
    <p:sldId id="666" r:id="rId28"/>
    <p:sldId id="669" r:id="rId29"/>
    <p:sldId id="720" r:id="rId30"/>
    <p:sldId id="721" r:id="rId31"/>
    <p:sldId id="722" r:id="rId32"/>
    <p:sldId id="723" r:id="rId33"/>
    <p:sldId id="741" r:id="rId34"/>
    <p:sldId id="742" r:id="rId35"/>
    <p:sldId id="670" r:id="rId36"/>
    <p:sldId id="744" r:id="rId37"/>
    <p:sldId id="745" r:id="rId38"/>
    <p:sldId id="746" r:id="rId39"/>
    <p:sldId id="743" r:id="rId40"/>
    <p:sldId id="724" r:id="rId41"/>
    <p:sldId id="739" r:id="rId42"/>
    <p:sldId id="740" r:id="rId43"/>
    <p:sldId id="658" r:id="rId44"/>
    <p:sldId id="258" r:id="rId45"/>
  </p:sldIdLst>
  <p:sldSz cx="11522075" cy="6480175"/>
  <p:notesSz cx="6858000" cy="9144000"/>
  <p:custDataLst>
    <p:tags r:id="rId49"/>
  </p:custDataLst>
  <p:defaultTextStyle>
    <a:defPPr>
      <a:defRPr lang="zh-CN"/>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2FDB2607-1784-4EEB-B798-7EB5836EED8A}">
        <p14:showMediaCtrls xmlns:p14="http://schemas.microsoft.com/office/powerpoint/2010/main" val="1"/>
      </p:ext>
    </p:extLst>
  </p:showPr>
  <p:clrMru>
    <a:srgbClr val="6699FF"/>
    <a:srgbClr val="99CCFF"/>
    <a:srgbClr val="CCECFF"/>
    <a:srgbClr val="996633"/>
    <a:srgbClr val="CCFF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69" d="100"/>
          <a:sy n="69" d="100"/>
        </p:scale>
        <p:origin x="-138" y="-102"/>
      </p:cViewPr>
      <p:guideLst>
        <p:guide orient="horz" pos="2204"/>
        <p:guide pos="3628"/>
      </p:guideLst>
    </p:cSldViewPr>
  </p:slide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9" Type="http://schemas.openxmlformats.org/officeDocument/2006/relationships/tags" Target="tags/tag4.xml"/><Relationship Id="rId48" Type="http://schemas.openxmlformats.org/officeDocument/2006/relationships/tableStyles" Target="tableStyles.xml"/><Relationship Id="rId47" Type="http://schemas.openxmlformats.org/officeDocument/2006/relationships/viewProps" Target="viewProps.xml"/><Relationship Id="rId46" Type="http://schemas.openxmlformats.org/officeDocument/2006/relationships/presProps" Target="presProps.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png>
</file>

<file path=ppt/media/image21.jpeg>
</file>

<file path=ppt/media/image22.jpeg>
</file>

<file path=ppt/media/image23.jpeg>
</file>

<file path=ppt/media/image24.jpeg>
</file>

<file path=ppt/media/image25.jpeg>
</file>

<file path=ppt/media/image26.jpe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页眉占位符 1"/>
          <p:cNvSpPr>
            <a:spLocks noGrp="1"/>
          </p:cNvSpPr>
          <p:nvPr>
            <p:ph type="hdr" sz="quarter"/>
          </p:nvPr>
        </p:nvSpPr>
        <p:spPr>
          <a:xfrm>
            <a:off x="0" y="0"/>
            <a:ext cx="2971800" cy="457200"/>
          </a:xfrm>
          <a:prstGeom prst="rect">
            <a:avLst/>
          </a:prstGeom>
          <a:noFill/>
          <a:ln w="9525">
            <a:noFill/>
          </a:ln>
        </p:spPr>
        <p:txBody>
          <a:bodyPr vert="horz"/>
          <a:p>
            <a:pPr lvl="0" algn="l" fontAlgn="base"/>
            <a:endParaRPr sz="1200" strike="noStrike" noProof="1">
              <a:ea typeface="宋体" panose="02010600030101010101" pitchFamily="2" charset="-122"/>
            </a:endParaRPr>
          </a:p>
        </p:txBody>
      </p:sp>
      <p:sp>
        <p:nvSpPr>
          <p:cNvPr id="2051" name="日期占位符 2"/>
          <p:cNvSpPr>
            <a:spLocks noGrp="1"/>
          </p:cNvSpPr>
          <p:nvPr>
            <p:ph type="dt" idx="1"/>
          </p:nvPr>
        </p:nvSpPr>
        <p:spPr>
          <a:xfrm>
            <a:off x="3884613" y="0"/>
            <a:ext cx="2971800" cy="457200"/>
          </a:xfrm>
          <a:prstGeom prst="rect">
            <a:avLst/>
          </a:prstGeom>
          <a:noFill/>
          <a:ln w="9525">
            <a:noFill/>
          </a:ln>
        </p:spPr>
        <p:txBody>
          <a:bodyPr vert="horz"/>
          <a:p>
            <a:pPr lvl="0" algn="r" fontAlgn="base"/>
            <a:fld id="{BB962C8B-B14F-4D97-AF65-F5344CB8AC3E}" type="datetime1">
              <a:rPr lang="zh-CN" altLang="en-US" strike="noStrike" noProof="1" dirty="0">
                <a:latin typeface="Arial" panose="020B0604020202020204" pitchFamily="34" charset="0"/>
                <a:ea typeface="宋体" panose="02010600030101010101" pitchFamily="2" charset="-122"/>
                <a:cs typeface="+mn-cs"/>
              </a:rPr>
            </a:fld>
            <a:endParaRPr lang="zh-CN" altLang="en-US" sz="1200" strike="noStrike" noProof="1" dirty="0">
              <a:ea typeface="宋体" panose="02010600030101010101" pitchFamily="2" charset="-122"/>
            </a:endParaRPr>
          </a:p>
        </p:txBody>
      </p:sp>
      <p:sp>
        <p:nvSpPr>
          <p:cNvPr id="3076" name="幻灯片图像占位符 3"/>
          <p:cNvSpPr>
            <a:spLocks noGrp="1" noRot="1" noChangeAspect="1"/>
          </p:cNvSpPr>
          <p:nvPr>
            <p:ph type="sldImg"/>
          </p:nvPr>
        </p:nvSpPr>
        <p:spPr>
          <a:xfrm>
            <a:off x="381000" y="685800"/>
            <a:ext cx="6096000" cy="3429000"/>
          </a:xfrm>
          <a:prstGeom prst="rect">
            <a:avLst/>
          </a:prstGeom>
          <a:noFill/>
          <a:ln w="9525">
            <a:noFill/>
          </a:ln>
        </p:spPr>
      </p:sp>
      <p:sp>
        <p:nvSpPr>
          <p:cNvPr id="3077" name="备注占位符 4"/>
          <p:cNvSpPr>
            <a:spLocks noGrp="1" noRot="1" noChangeAspect="1"/>
          </p:cNvSpPr>
          <p:nvPr/>
        </p:nvSpPr>
        <p:spPr>
          <a:xfrm>
            <a:off x="685800" y="4343400"/>
            <a:ext cx="5486400" cy="4114800"/>
          </a:xfrm>
          <a:prstGeom prst="rect">
            <a:avLst/>
          </a:prstGeom>
          <a:noFill/>
          <a:ln w="9525">
            <a:noFill/>
          </a:ln>
        </p:spPr>
        <p:txBody>
          <a:bodyPr anchor="ctr" anchorCtr="0"/>
          <a:p>
            <a:pPr lvl="0"/>
            <a:r>
              <a:rPr lang="zh-CN" altLang="en-US" dirty="0"/>
              <a:t>单击此处编辑母版文本样式</a:t>
            </a:r>
            <a:endParaRPr lang="zh-CN" altLang="en-US" dirty="0"/>
          </a:p>
          <a:p>
            <a:pPr lvl="1" indent="0"/>
            <a:r>
              <a:rPr lang="zh-CN" altLang="en-US" dirty="0"/>
              <a:t>第二级</a:t>
            </a:r>
            <a:endParaRPr lang="zh-CN" altLang="en-US" dirty="0"/>
          </a:p>
          <a:p>
            <a:pPr lvl="2" indent="0"/>
            <a:r>
              <a:rPr lang="zh-CN" altLang="en-US" dirty="0"/>
              <a:t>第三级</a:t>
            </a:r>
            <a:endParaRPr lang="zh-CN" altLang="en-US" dirty="0"/>
          </a:p>
          <a:p>
            <a:pPr lvl="3" indent="0"/>
            <a:r>
              <a:rPr lang="zh-CN" altLang="en-US" dirty="0"/>
              <a:t>第四级</a:t>
            </a:r>
            <a:endParaRPr lang="zh-CN" altLang="en-US" dirty="0"/>
          </a:p>
          <a:p>
            <a:pPr lvl="4" indent="0"/>
            <a:r>
              <a:rPr lang="zh-CN" altLang="en-US" dirty="0"/>
              <a:t>第五级</a:t>
            </a:r>
            <a:endParaRPr lang="zh-CN" altLang="en-US" dirty="0"/>
          </a:p>
        </p:txBody>
      </p:sp>
      <p:sp>
        <p:nvSpPr>
          <p:cNvPr id="2054" name="页脚占位符 5"/>
          <p:cNvSpPr>
            <a:spLocks noGrp="1"/>
          </p:cNvSpPr>
          <p:nvPr>
            <p:ph type="ftr" sz="quarter" idx="4"/>
          </p:nvPr>
        </p:nvSpPr>
        <p:spPr>
          <a:xfrm>
            <a:off x="0" y="8685213"/>
            <a:ext cx="2971800" cy="457200"/>
          </a:xfrm>
          <a:prstGeom prst="rect">
            <a:avLst/>
          </a:prstGeom>
          <a:noFill/>
          <a:ln w="9525">
            <a:noFill/>
          </a:ln>
        </p:spPr>
        <p:txBody>
          <a:bodyPr vert="horz" anchor="b"/>
          <a:p>
            <a:pPr lvl="0" algn="l" fontAlgn="base"/>
            <a:endParaRPr sz="1200" strike="noStrike" noProof="1">
              <a:ea typeface="宋体" panose="02010600030101010101" pitchFamily="2" charset="-122"/>
            </a:endParaRPr>
          </a:p>
        </p:txBody>
      </p:sp>
      <p:sp>
        <p:nvSpPr>
          <p:cNvPr id="2055" name="灯片编号占位符 6"/>
          <p:cNvSpPr>
            <a:spLocks noGrp="1"/>
          </p:cNvSpPr>
          <p:nvPr>
            <p:ph type="sldNum" sz="quarter" idx="5"/>
          </p:nvPr>
        </p:nvSpPr>
        <p:spPr>
          <a:xfrm>
            <a:off x="3884613" y="8685213"/>
            <a:ext cx="2971800" cy="457200"/>
          </a:xfrm>
          <a:prstGeom prst="rect">
            <a:avLst/>
          </a:prstGeom>
          <a:noFill/>
          <a:ln w="9525">
            <a:noFill/>
          </a:ln>
        </p:spPr>
        <p:txBody>
          <a:bodyPr vert="horz" anchor="b"/>
          <a:p>
            <a:pPr lvl="0" algn="r" fontAlgn="base"/>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z="1200" strike="noStrike" noProof="1" dirty="0">
              <a:ea typeface="宋体" panose="02010600030101010101" pitchFamily="2" charset="-122"/>
            </a:endParaRPr>
          </a:p>
        </p:txBody>
      </p:sp>
    </p:spTree>
  </p:cSld>
  <p:clrMap bg1="lt1" tx1="dk1" bg2="lt2" tx2="dk2" accent1="accent1" accent2="accent2" accent3="accent3" accent4="accent4" accent5="accent5" accent6="accent6" hlink="hlink" folHlink="folHlink"/>
  <p:hf sldNum="0" hdr="0" ftr="0" dt="0"/>
  <p:notesStyle>
    <a:lvl1pPr lvl="0" defTabSz="0" fontAlgn="base">
      <a:defRPr sz="1200" kern="1200"/>
    </a:lvl1pPr>
    <a:lvl2pPr marL="0" lvl="1" indent="0" defTabSz="0" fontAlgn="base">
      <a:defRPr sz="1200" kern="1200"/>
    </a:lvl2pPr>
    <a:lvl3pPr marL="0" lvl="2" indent="0" defTabSz="0" fontAlgn="base">
      <a:defRPr sz="1200" kern="1200"/>
    </a:lvl3pPr>
    <a:lvl4pPr marL="0" lvl="3" indent="0" defTabSz="0" fontAlgn="base">
      <a:defRPr sz="1200" kern="1200"/>
    </a:lvl4pPr>
    <a:lvl5pPr marL="0" lvl="4" indent="0" defTabSz="0" fontAlgn="base">
      <a:defRPr sz="1200" kern="1200"/>
    </a:lvl5pPr>
    <a:lvl6pPr marL="2286000" lvl="5" indent="0" defTabSz="0" fontAlgn="base">
      <a:defRPr sz="1200" kern="1200"/>
    </a:lvl6pPr>
    <a:lvl7pPr marL="2743200" lvl="6" indent="0" defTabSz="0" fontAlgn="base">
      <a:defRPr sz="1200" kern="1200"/>
    </a:lvl7pPr>
    <a:lvl8pPr marL="3200400" lvl="7" indent="0" defTabSz="0" fontAlgn="base">
      <a:defRPr sz="1200" kern="1200"/>
    </a:lvl8pPr>
    <a:lvl9pPr marL="3657600" lvl="8" indent="0" defTabSz="0" fontAlgn="base">
      <a:defRPr sz="1200" kern="1200"/>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p:sp>
        <p:nvSpPr>
          <p:cNvPr id="6146" name="幻灯片图像占位符 1"/>
          <p:cNvSpPr>
            <a:spLocks noGrp="1" noRot="1" noChangeAspect="1"/>
          </p:cNvSpPr>
          <p:nvPr>
            <p:ph type="sldImg"/>
          </p:nvPr>
        </p:nvSpPr>
        <p:spPr>
          <a:xfrm>
            <a:off x="3175" y="0"/>
            <a:ext cx="687388" cy="4241800"/>
          </a:xfrm>
        </p:spPr>
      </p:sp>
      <p:sp>
        <p:nvSpPr>
          <p:cNvPr id="6147" name="备注占位符 2"/>
          <p:cNvSpPr>
            <a:spLocks noGrp="1" noRot="1" noChangeAspect="1"/>
          </p:cNvSpPr>
          <p:nvPr>
            <p:ph type="body"/>
          </p:nvPr>
        </p:nvSpPr>
        <p:spPr>
          <a:xfrm>
            <a:off x="3175" y="0"/>
            <a:ext cx="758825" cy="4960938"/>
          </a:xfrm>
          <a:prstGeom prst="rect">
            <a:avLst/>
          </a:prstGeom>
          <a:noFill/>
          <a:ln w="9525">
            <a:noFill/>
          </a:ln>
        </p:spPr>
        <p:txBody>
          <a:bodyPr anchor="t" anchorCtr="0"/>
          <a:p>
            <a:pPr marL="0" lvl="0" indent="0" algn="l" eaLnBrk="1" latinLnBrk="0" hangingPunct="1">
              <a:lnSpc>
                <a:spcPct val="100000"/>
              </a:lnSpc>
              <a:spcBef>
                <a:spcPct val="0"/>
              </a:spcBef>
              <a:spcAft>
                <a:spcPct val="0"/>
              </a:spcAft>
              <a:buNone/>
            </a:pPr>
            <a:endParaRPr lang="en-US" altLang="zh-CN"/>
          </a:p>
          <a:p>
            <a:pPr marL="0" lvl="0" indent="0" algn="l" eaLnBrk="1" latinLnBrk="0" hangingPunct="1">
              <a:lnSpc>
                <a:spcPct val="100000"/>
              </a:lnSpc>
              <a:spcBef>
                <a:spcPct val="0"/>
              </a:spcBef>
              <a:spcAft>
                <a:spcPct val="0"/>
              </a:spcAft>
              <a:buNone/>
            </a:pPr>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幻灯片图像占位符 1"/>
          <p:cNvSpPr>
            <a:spLocks noGrp="1" noRot="1"/>
          </p:cNvSpPr>
          <p:nvPr>
            <p:ph type="sldImg"/>
          </p:nvPr>
        </p:nvSpPr>
        <p:spPr/>
      </p:sp>
      <p:sp>
        <p:nvSpPr>
          <p:cNvPr id="25602"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25603"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r>
              <a:rPr lang="zh-CN" altLang="en-US">
                <a:cs typeface="Arial" panose="020B0604020202020204" pitchFamily="34" charset="0"/>
              </a:rPr>
              <a:t>没有想清楚未来需求是否有变更的可能</a:t>
            </a:r>
            <a:endParaRPr lang="zh-CN" altLang="en-US">
              <a:ea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幻灯片图像占位符 1"/>
          <p:cNvSpPr>
            <a:spLocks noGrp="1" noRot="1"/>
          </p:cNvSpPr>
          <p:nvPr>
            <p:ph type="sldImg"/>
          </p:nvPr>
        </p:nvSpPr>
        <p:spPr/>
      </p:sp>
      <p:sp>
        <p:nvSpPr>
          <p:cNvPr id="25602"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25603"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r>
              <a:rPr lang="zh-CN" altLang="en-US">
                <a:cs typeface="Arial" panose="020B0604020202020204" pitchFamily="34" charset="0"/>
              </a:rPr>
              <a:t>没有想清楚未来需求是否有变更的可能</a:t>
            </a:r>
            <a:endParaRPr lang="zh-CN" altLang="en-US">
              <a:ea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幻灯片图像占位符 1"/>
          <p:cNvSpPr>
            <a:spLocks noGrp="1" noRot="1"/>
          </p:cNvSpPr>
          <p:nvPr>
            <p:ph type="sldImg"/>
          </p:nvPr>
        </p:nvSpPr>
        <p:spPr/>
      </p:sp>
      <p:sp>
        <p:nvSpPr>
          <p:cNvPr id="25602"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25603"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r>
              <a:rPr lang="zh-CN" altLang="en-US">
                <a:cs typeface="Arial" panose="020B0604020202020204" pitchFamily="34" charset="0"/>
              </a:rPr>
              <a:t>没有想清楚未来需求是否有变更的可能</a:t>
            </a:r>
            <a:endParaRPr lang="zh-CN" altLang="en-US">
              <a:ea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幻灯片图像占位符 1"/>
          <p:cNvSpPr>
            <a:spLocks noGrp="1" noRot="1"/>
          </p:cNvSpPr>
          <p:nvPr>
            <p:ph type="sldImg"/>
          </p:nvPr>
        </p:nvSpPr>
        <p:spPr/>
      </p:sp>
      <p:sp>
        <p:nvSpPr>
          <p:cNvPr id="25602"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25603"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r>
              <a:rPr lang="zh-CN" altLang="en-US">
                <a:cs typeface="Arial" panose="020B0604020202020204" pitchFamily="34" charset="0"/>
              </a:rPr>
              <a:t>没有想清楚未来需求是否有变更的可能</a:t>
            </a:r>
            <a:endParaRPr lang="zh-CN" altLang="en-US">
              <a:ea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幻灯片图像占位符 1"/>
          <p:cNvSpPr>
            <a:spLocks noGrp="1" noRot="1"/>
          </p:cNvSpPr>
          <p:nvPr>
            <p:ph type="sldImg"/>
          </p:nvPr>
        </p:nvSpPr>
        <p:spPr/>
      </p:sp>
      <p:sp>
        <p:nvSpPr>
          <p:cNvPr id="25602"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25603"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r>
              <a:rPr lang="zh-CN" altLang="en-US">
                <a:cs typeface="Arial" panose="020B0604020202020204" pitchFamily="34" charset="0"/>
              </a:rPr>
              <a:t>没有想清楚未来需求是否有变更的可能</a:t>
            </a:r>
            <a:endParaRPr lang="zh-CN" altLang="en-US">
              <a:ea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幻灯片图像占位符 1"/>
          <p:cNvSpPr>
            <a:spLocks noGrp="1" noRot="1"/>
          </p:cNvSpPr>
          <p:nvPr>
            <p:ph type="sldImg"/>
          </p:nvPr>
        </p:nvSpPr>
        <p:spPr/>
      </p:sp>
      <p:sp>
        <p:nvSpPr>
          <p:cNvPr id="25602"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25603"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r>
              <a:rPr lang="zh-CN" altLang="en-US">
                <a:cs typeface="Arial" panose="020B0604020202020204" pitchFamily="34" charset="0"/>
              </a:rPr>
              <a:t>没有想清楚未来需求是否有变更的可能</a:t>
            </a:r>
            <a:endParaRPr lang="zh-CN" altLang="en-US">
              <a:ea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幻灯片图像占位符 1"/>
          <p:cNvSpPr>
            <a:spLocks noGrp="1" noRot="1"/>
          </p:cNvSpPr>
          <p:nvPr>
            <p:ph type="sldImg"/>
          </p:nvPr>
        </p:nvSpPr>
        <p:spPr/>
      </p:sp>
      <p:sp>
        <p:nvSpPr>
          <p:cNvPr id="25602"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25603"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r>
              <a:rPr lang="zh-CN" altLang="en-US">
                <a:cs typeface="Arial" panose="020B0604020202020204" pitchFamily="34" charset="0"/>
              </a:rPr>
              <a:t>没有想清楚未来需求是否有变更的可能</a:t>
            </a:r>
            <a:endParaRPr lang="zh-CN" altLang="en-US">
              <a:ea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幻灯片图像占位符 1"/>
          <p:cNvSpPr>
            <a:spLocks noGrp="1" noRot="1"/>
          </p:cNvSpPr>
          <p:nvPr>
            <p:ph type="sldImg"/>
          </p:nvPr>
        </p:nvSpPr>
        <p:spPr/>
      </p:sp>
      <p:sp>
        <p:nvSpPr>
          <p:cNvPr id="25602"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25603"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r>
              <a:rPr lang="zh-CN" altLang="en-US">
                <a:cs typeface="Arial" panose="020B0604020202020204" pitchFamily="34" charset="0"/>
              </a:rPr>
              <a:t>没有想清楚未来需求是否有变更的可能</a:t>
            </a:r>
            <a:endParaRPr lang="zh-CN" altLang="en-US">
              <a:ea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p:sp>
        <p:nvSpPr>
          <p:cNvPr id="31746" name="幻灯片图像占位符 1"/>
          <p:cNvSpPr>
            <a:spLocks noGrp="1" noRot="1" noChangeAspect="1"/>
          </p:cNvSpPr>
          <p:nvPr>
            <p:ph type="sldImg"/>
          </p:nvPr>
        </p:nvSpPr>
        <p:spPr>
          <a:xfrm>
            <a:off x="3175" y="0"/>
            <a:ext cx="8861425" cy="1096963"/>
          </a:xfrm>
        </p:spPr>
      </p:sp>
      <p:sp>
        <p:nvSpPr>
          <p:cNvPr id="31747" name="备注占位符 2"/>
          <p:cNvSpPr>
            <a:spLocks noGrp="1" noRot="1" noChangeAspect="1"/>
          </p:cNvSpPr>
          <p:nvPr>
            <p:ph type="body"/>
          </p:nvPr>
        </p:nvSpPr>
        <p:spPr>
          <a:xfrm>
            <a:off x="3175" y="0"/>
            <a:ext cx="9769475" cy="1282700"/>
          </a:xfrm>
          <a:prstGeom prst="rect">
            <a:avLst/>
          </a:prstGeom>
          <a:noFill/>
          <a:ln w="9525">
            <a:noFill/>
          </a:ln>
        </p:spPr>
        <p:txBody>
          <a:bodyPr anchor="t" anchorCtr="0"/>
          <a:p>
            <a:pPr lvl="0"/>
            <a:endParaRPr lang="zh-CN" altLang="en-US" dirty="0">
              <a:ea typeface="Arial" panose="020B060402020202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幻灯片图像占位符 1"/>
          <p:cNvSpPr>
            <a:spLocks noGrp="1" noRot="1"/>
          </p:cNvSpPr>
          <p:nvPr>
            <p:ph type="sldImg"/>
          </p:nvPr>
        </p:nvSpPr>
        <p:spPr/>
      </p:sp>
      <p:sp>
        <p:nvSpPr>
          <p:cNvPr id="33794"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3795"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p:sp>
        <p:nvSpPr>
          <p:cNvPr id="9218" name="幻灯片图像占位符 1"/>
          <p:cNvSpPr>
            <a:spLocks noGrp="1" noRot="1" noChangeAspect="1"/>
          </p:cNvSpPr>
          <p:nvPr>
            <p:ph type="sldImg"/>
          </p:nvPr>
        </p:nvSpPr>
        <p:spPr>
          <a:xfrm>
            <a:off x="3175" y="0"/>
            <a:ext cx="8861425" cy="1096963"/>
          </a:xfrm>
        </p:spPr>
      </p:sp>
      <p:sp>
        <p:nvSpPr>
          <p:cNvPr id="9219" name="备注占位符 2"/>
          <p:cNvSpPr>
            <a:spLocks noGrp="1" noRot="1" noChangeAspect="1"/>
          </p:cNvSpPr>
          <p:nvPr>
            <p:ph type="body"/>
          </p:nvPr>
        </p:nvSpPr>
        <p:spPr>
          <a:xfrm>
            <a:off x="3175" y="0"/>
            <a:ext cx="9769475" cy="1282700"/>
          </a:xfrm>
          <a:prstGeom prst="rect">
            <a:avLst/>
          </a:prstGeom>
          <a:noFill/>
          <a:ln w="9525">
            <a:noFill/>
          </a:ln>
        </p:spPr>
        <p:txBody>
          <a:bodyPr anchor="t" anchorCtr="0"/>
          <a:p>
            <a:pPr lvl="0"/>
            <a:endParaRPr lang="zh-CN" altLang="en-US" dirty="0">
              <a:ea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幻灯片图像占位符 1"/>
          <p:cNvSpPr>
            <a:spLocks noGrp="1" noRot="1"/>
          </p:cNvSpPr>
          <p:nvPr>
            <p:ph type="sldImg"/>
          </p:nvPr>
        </p:nvSpPr>
        <p:spPr/>
      </p:sp>
      <p:sp>
        <p:nvSpPr>
          <p:cNvPr id="33794"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3795"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幻灯片图像占位符 1"/>
          <p:cNvSpPr>
            <a:spLocks noGrp="1" noRot="1"/>
          </p:cNvSpPr>
          <p:nvPr>
            <p:ph type="sldImg"/>
          </p:nvPr>
        </p:nvSpPr>
        <p:spPr/>
      </p:sp>
      <p:sp>
        <p:nvSpPr>
          <p:cNvPr id="33794"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3795"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幻灯片图像占位符 1"/>
          <p:cNvSpPr>
            <a:spLocks noGrp="1" noRot="1"/>
          </p:cNvSpPr>
          <p:nvPr>
            <p:ph type="sldImg"/>
          </p:nvPr>
        </p:nvSpPr>
        <p:spPr/>
      </p:sp>
      <p:sp>
        <p:nvSpPr>
          <p:cNvPr id="33794"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3795"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5841" name="幻灯片图像占位符 1"/>
          <p:cNvSpPr>
            <a:spLocks noGrp="1" noRot="1"/>
          </p:cNvSpPr>
          <p:nvPr>
            <p:ph type="sldImg"/>
          </p:nvPr>
        </p:nvSpPr>
        <p:spPr/>
      </p:sp>
      <p:sp>
        <p:nvSpPr>
          <p:cNvPr id="35842"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5843"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幻灯片图像占位符 1"/>
          <p:cNvSpPr>
            <a:spLocks noGrp="1" noRot="1"/>
          </p:cNvSpPr>
          <p:nvPr>
            <p:ph type="sldImg"/>
          </p:nvPr>
        </p:nvSpPr>
        <p:spPr/>
      </p:sp>
      <p:sp>
        <p:nvSpPr>
          <p:cNvPr id="37890"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7891"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幻灯片图像占位符 1"/>
          <p:cNvSpPr>
            <a:spLocks noGrp="1" noRot="1"/>
          </p:cNvSpPr>
          <p:nvPr>
            <p:ph type="sldImg"/>
          </p:nvPr>
        </p:nvSpPr>
        <p:spPr/>
      </p:sp>
      <p:sp>
        <p:nvSpPr>
          <p:cNvPr id="37890"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7891"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幻灯片图像占位符 1"/>
          <p:cNvSpPr>
            <a:spLocks noGrp="1" noRot="1"/>
          </p:cNvSpPr>
          <p:nvPr>
            <p:ph type="sldImg"/>
          </p:nvPr>
        </p:nvSpPr>
        <p:spPr/>
      </p:sp>
      <p:sp>
        <p:nvSpPr>
          <p:cNvPr id="37890"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7891"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幻灯片图像占位符 1"/>
          <p:cNvSpPr>
            <a:spLocks noGrp="1" noRot="1"/>
          </p:cNvSpPr>
          <p:nvPr>
            <p:ph type="sldImg"/>
          </p:nvPr>
        </p:nvSpPr>
        <p:spPr/>
      </p:sp>
      <p:sp>
        <p:nvSpPr>
          <p:cNvPr id="37890"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7891"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幻灯片图像占位符 1"/>
          <p:cNvSpPr>
            <a:spLocks noGrp="1" noRot="1"/>
          </p:cNvSpPr>
          <p:nvPr>
            <p:ph type="sldImg"/>
          </p:nvPr>
        </p:nvSpPr>
        <p:spPr/>
      </p:sp>
      <p:sp>
        <p:nvSpPr>
          <p:cNvPr id="37890"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7891"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幻灯片图像占位符 1"/>
          <p:cNvSpPr>
            <a:spLocks noGrp="1" noRot="1"/>
          </p:cNvSpPr>
          <p:nvPr>
            <p:ph type="sldImg"/>
          </p:nvPr>
        </p:nvSpPr>
        <p:spPr/>
      </p:sp>
      <p:sp>
        <p:nvSpPr>
          <p:cNvPr id="37890"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7891"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幻灯片图像占位符 1"/>
          <p:cNvSpPr>
            <a:spLocks noGrp="1" noRot="1"/>
          </p:cNvSpPr>
          <p:nvPr>
            <p:ph type="sldImg"/>
          </p:nvPr>
        </p:nvSpPr>
        <p:spPr/>
      </p:sp>
      <p:sp>
        <p:nvSpPr>
          <p:cNvPr id="11266" name="文本占位符 2"/>
          <p:cNvSpPr>
            <a:spLocks noGrp="1"/>
          </p:cNvSpPr>
          <p:nvPr>
            <p:ph type="body" sz="quarter"/>
          </p:nvPr>
        </p:nvSpPr>
        <p:spPr>
          <a:xfrm>
            <a:off x="661988" y="3932238"/>
            <a:ext cx="5295900" cy="3216275"/>
          </a:xfrm>
          <a:prstGeom prst="rect">
            <a:avLst/>
          </a:prstGeom>
          <a:noFill/>
          <a:ln w="9525">
            <a:noFill/>
          </a:ln>
        </p:spPr>
        <p:txBody>
          <a:bodyPr anchor="t" anchorCtr="0"/>
          <a:p>
            <a:pPr lvl="0"/>
            <a:r>
              <a:rPr lang="en-US" altLang="zh-CN"/>
              <a:t>API</a:t>
            </a:r>
            <a:r>
              <a:rPr lang="zh-CN" altLang="en-US">
                <a:ea typeface="宋体" panose="02010600030101010101" pitchFamily="2" charset="-122"/>
              </a:rPr>
              <a:t>的引入能够给软件开发带来明确的收益</a:t>
            </a:r>
            <a:endParaRPr lang="zh-CN" altLang="en-US">
              <a:ea typeface="宋体" panose="02010600030101010101" pitchFamily="2" charset="-122"/>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幻灯片图像占位符 1"/>
          <p:cNvSpPr>
            <a:spLocks noGrp="1" noRot="1"/>
          </p:cNvSpPr>
          <p:nvPr>
            <p:ph type="sldImg"/>
          </p:nvPr>
        </p:nvSpPr>
        <p:spPr/>
      </p:sp>
      <p:sp>
        <p:nvSpPr>
          <p:cNvPr id="37890"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7891"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幻灯片图像占位符 1"/>
          <p:cNvSpPr>
            <a:spLocks noGrp="1" noRot="1"/>
          </p:cNvSpPr>
          <p:nvPr>
            <p:ph type="sldImg"/>
          </p:nvPr>
        </p:nvSpPr>
        <p:spPr/>
      </p:sp>
      <p:sp>
        <p:nvSpPr>
          <p:cNvPr id="39938"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9939"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幻灯片图像占位符 1"/>
          <p:cNvSpPr>
            <a:spLocks noGrp="1" noRot="1"/>
          </p:cNvSpPr>
          <p:nvPr>
            <p:ph type="sldImg"/>
          </p:nvPr>
        </p:nvSpPr>
        <p:spPr/>
      </p:sp>
      <p:sp>
        <p:nvSpPr>
          <p:cNvPr id="39938"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9939"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幻灯片图像占位符 1"/>
          <p:cNvSpPr>
            <a:spLocks noGrp="1" noRot="1"/>
          </p:cNvSpPr>
          <p:nvPr>
            <p:ph type="sldImg"/>
          </p:nvPr>
        </p:nvSpPr>
        <p:spPr/>
      </p:sp>
      <p:sp>
        <p:nvSpPr>
          <p:cNvPr id="39938"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9939"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幻灯片图像占位符 1"/>
          <p:cNvSpPr>
            <a:spLocks noGrp="1" noRot="1"/>
          </p:cNvSpPr>
          <p:nvPr>
            <p:ph type="sldImg"/>
          </p:nvPr>
        </p:nvSpPr>
        <p:spPr/>
      </p:sp>
      <p:sp>
        <p:nvSpPr>
          <p:cNvPr id="39938"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9939"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幻灯片图像占位符 1"/>
          <p:cNvSpPr>
            <a:spLocks noGrp="1" noRot="1"/>
          </p:cNvSpPr>
          <p:nvPr>
            <p:ph type="sldImg"/>
          </p:nvPr>
        </p:nvSpPr>
        <p:spPr/>
      </p:sp>
      <p:sp>
        <p:nvSpPr>
          <p:cNvPr id="39938"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9939"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幻灯片图像占位符 1"/>
          <p:cNvSpPr>
            <a:spLocks noGrp="1" noRot="1"/>
          </p:cNvSpPr>
          <p:nvPr>
            <p:ph type="sldImg"/>
          </p:nvPr>
        </p:nvSpPr>
        <p:spPr/>
      </p:sp>
      <p:sp>
        <p:nvSpPr>
          <p:cNvPr id="39938"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9939"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幻灯片图像占位符 1"/>
          <p:cNvSpPr>
            <a:spLocks noGrp="1" noRot="1"/>
          </p:cNvSpPr>
          <p:nvPr>
            <p:ph type="sldImg"/>
          </p:nvPr>
        </p:nvSpPr>
        <p:spPr/>
      </p:sp>
      <p:sp>
        <p:nvSpPr>
          <p:cNvPr id="39938"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9939"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幻灯片图像占位符 1"/>
          <p:cNvSpPr>
            <a:spLocks noGrp="1" noRot="1"/>
          </p:cNvSpPr>
          <p:nvPr>
            <p:ph type="sldImg"/>
          </p:nvPr>
        </p:nvSpPr>
        <p:spPr/>
      </p:sp>
      <p:sp>
        <p:nvSpPr>
          <p:cNvPr id="39938" name="灯片编号占位符 2"/>
          <p:cNvSpPr>
            <a:spLocks noGrp="1"/>
          </p:cNvSpPr>
          <p:nvPr>
            <p:ph type="sldNum" sz="quarter"/>
          </p:nvPr>
        </p:nvSpPr>
        <p:spPr>
          <a:xfrm>
            <a:off x="3884613" y="8685213"/>
            <a:ext cx="2971800" cy="457200"/>
          </a:xfrm>
          <a:prstGeom prst="rect">
            <a:avLst/>
          </a:prstGeom>
          <a:noFill/>
          <a:ln w="9525">
            <a:noFill/>
          </a:ln>
        </p:spPr>
        <p:txBody>
          <a:bodyPr vert="horz" anchor="b" anchorCtr="0"/>
          <a:p>
            <a:pPr lvl="0" algn="r"/>
            <a:fld id="{9A0DB2DC-4C9A-4742-B13C-FB6460FD3503}" type="slidenum">
              <a:rPr lang="zh-CN" altLang="en-US" dirty="0"/>
            </a:fld>
            <a:endParaRPr lang="zh-CN" altLang="en-US" sz="1200" dirty="0"/>
          </a:p>
        </p:txBody>
      </p:sp>
      <p:sp>
        <p:nvSpPr>
          <p:cNvPr id="39939"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ea typeface="Arial" panose="020B0604020202020204" pitchFamily="34"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p:sp>
        <p:nvSpPr>
          <p:cNvPr id="54274" name="幻灯片图像占位符 1"/>
          <p:cNvSpPr>
            <a:spLocks noGrp="1" noRot="1" noChangeAspect="1"/>
          </p:cNvSpPr>
          <p:nvPr>
            <p:ph type="sldImg"/>
          </p:nvPr>
        </p:nvSpPr>
        <p:spPr>
          <a:xfrm>
            <a:off x="3175" y="0"/>
            <a:ext cx="8861425" cy="1096963"/>
          </a:xfrm>
        </p:spPr>
      </p:sp>
      <p:sp>
        <p:nvSpPr>
          <p:cNvPr id="54275" name="备注占位符 2"/>
          <p:cNvSpPr>
            <a:spLocks noGrp="1" noRot="1" noChangeAspect="1"/>
          </p:cNvSpPr>
          <p:nvPr>
            <p:ph type="body"/>
          </p:nvPr>
        </p:nvSpPr>
        <p:spPr>
          <a:xfrm>
            <a:off x="3175" y="0"/>
            <a:ext cx="9769475" cy="1282700"/>
          </a:xfrm>
          <a:prstGeom prst="rect">
            <a:avLst/>
          </a:prstGeom>
          <a:noFill/>
          <a:ln w="9525">
            <a:noFill/>
          </a:ln>
        </p:spPr>
        <p:txBody>
          <a:bodyPr anchor="t" anchorCtr="0"/>
          <a:p>
            <a:pPr lvl="0"/>
            <a:endParaRPr lang="zh-CN" altLang="en-US" dirty="0">
              <a:ea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幻灯片图像占位符 1"/>
          <p:cNvSpPr>
            <a:spLocks noGrp="1" noRot="1"/>
          </p:cNvSpPr>
          <p:nvPr>
            <p:ph type="sldImg"/>
          </p:nvPr>
        </p:nvSpPr>
        <p:spPr/>
      </p:sp>
      <p:sp>
        <p:nvSpPr>
          <p:cNvPr id="11266" name="文本占位符 2"/>
          <p:cNvSpPr>
            <a:spLocks noGrp="1"/>
          </p:cNvSpPr>
          <p:nvPr>
            <p:ph type="body" sz="quarter"/>
          </p:nvPr>
        </p:nvSpPr>
        <p:spPr>
          <a:xfrm>
            <a:off x="661988" y="3932238"/>
            <a:ext cx="5295900" cy="3216275"/>
          </a:xfrm>
          <a:prstGeom prst="rect">
            <a:avLst/>
          </a:prstGeom>
          <a:noFill/>
          <a:ln w="9525">
            <a:noFill/>
          </a:ln>
        </p:spPr>
        <p:txBody>
          <a:bodyPr anchor="t" anchorCtr="0"/>
          <a:p>
            <a:pPr lvl="0"/>
            <a:r>
              <a:rPr lang="en-US" altLang="zh-CN"/>
              <a:t>API</a:t>
            </a:r>
            <a:r>
              <a:rPr lang="zh-CN" altLang="en-US">
                <a:ea typeface="宋体" panose="02010600030101010101" pitchFamily="2" charset="-122"/>
              </a:rPr>
              <a:t>的引入能够给软件开发带来明确的收益</a:t>
            </a:r>
            <a:endParaRPr lang="zh-CN" altLang="en-US">
              <a:ea typeface="宋体"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幻灯片图像占位符 1"/>
          <p:cNvSpPr>
            <a:spLocks noGrp="1" noRot="1"/>
          </p:cNvSpPr>
          <p:nvPr>
            <p:ph type="sldImg"/>
          </p:nvPr>
        </p:nvSpPr>
        <p:spPr/>
      </p:sp>
      <p:sp>
        <p:nvSpPr>
          <p:cNvPr id="11266" name="文本占位符 2"/>
          <p:cNvSpPr>
            <a:spLocks noGrp="1"/>
          </p:cNvSpPr>
          <p:nvPr>
            <p:ph type="body" sz="quarter"/>
          </p:nvPr>
        </p:nvSpPr>
        <p:spPr>
          <a:xfrm>
            <a:off x="661988" y="3932238"/>
            <a:ext cx="5295900" cy="3216275"/>
          </a:xfrm>
          <a:prstGeom prst="rect">
            <a:avLst/>
          </a:prstGeom>
          <a:noFill/>
          <a:ln w="9525">
            <a:noFill/>
          </a:ln>
        </p:spPr>
        <p:txBody>
          <a:bodyPr anchor="t" anchorCtr="0"/>
          <a:p>
            <a:pPr lvl="0"/>
            <a:r>
              <a:rPr lang="en-US" altLang="zh-CN"/>
              <a:t>API</a:t>
            </a:r>
            <a:r>
              <a:rPr lang="zh-CN" altLang="en-US">
                <a:ea typeface="宋体" panose="02010600030101010101" pitchFamily="2" charset="-122"/>
              </a:rPr>
              <a:t>的引入能够给软件开发带来明确的收益</a:t>
            </a:r>
            <a:endParaRPr lang="zh-CN" altLang="en-US">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幻灯片图像占位符 1"/>
          <p:cNvSpPr>
            <a:spLocks noGrp="1" noRot="1"/>
          </p:cNvSpPr>
          <p:nvPr>
            <p:ph type="sldImg"/>
          </p:nvPr>
        </p:nvSpPr>
        <p:spPr/>
      </p:sp>
      <p:sp>
        <p:nvSpPr>
          <p:cNvPr id="11266" name="文本占位符 2"/>
          <p:cNvSpPr>
            <a:spLocks noGrp="1"/>
          </p:cNvSpPr>
          <p:nvPr>
            <p:ph type="body" sz="quarter"/>
          </p:nvPr>
        </p:nvSpPr>
        <p:spPr>
          <a:xfrm>
            <a:off x="661988" y="3932238"/>
            <a:ext cx="5295900" cy="3216275"/>
          </a:xfrm>
          <a:prstGeom prst="rect">
            <a:avLst/>
          </a:prstGeom>
          <a:noFill/>
          <a:ln w="9525">
            <a:noFill/>
          </a:ln>
        </p:spPr>
        <p:txBody>
          <a:bodyPr anchor="t" anchorCtr="0"/>
          <a:p>
            <a:pPr lvl="0"/>
            <a:r>
              <a:rPr lang="en-US" altLang="zh-CN"/>
              <a:t>API</a:t>
            </a:r>
            <a:r>
              <a:rPr lang="zh-CN" altLang="en-US">
                <a:ea typeface="宋体" panose="02010600030101010101" pitchFamily="2" charset="-122"/>
              </a:rPr>
              <a:t>的引入能够给软件开发带来明确的收益</a:t>
            </a:r>
            <a:endParaRPr lang="zh-CN" altLang="en-US">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幻灯片图像占位符 1"/>
          <p:cNvSpPr>
            <a:spLocks noGrp="1" noRot="1"/>
          </p:cNvSpPr>
          <p:nvPr>
            <p:ph type="sldImg"/>
          </p:nvPr>
        </p:nvSpPr>
        <p:spPr/>
      </p:sp>
      <p:sp>
        <p:nvSpPr>
          <p:cNvPr id="11266" name="文本占位符 2"/>
          <p:cNvSpPr>
            <a:spLocks noGrp="1"/>
          </p:cNvSpPr>
          <p:nvPr>
            <p:ph type="body" sz="quarter"/>
          </p:nvPr>
        </p:nvSpPr>
        <p:spPr>
          <a:xfrm>
            <a:off x="661988" y="3932238"/>
            <a:ext cx="5295900" cy="3216275"/>
          </a:xfrm>
          <a:prstGeom prst="rect">
            <a:avLst/>
          </a:prstGeom>
          <a:noFill/>
          <a:ln w="9525">
            <a:noFill/>
          </a:ln>
        </p:spPr>
        <p:txBody>
          <a:bodyPr anchor="t" anchorCtr="0"/>
          <a:p>
            <a:pPr lvl="0"/>
            <a:r>
              <a:rPr lang="en-US" altLang="zh-CN"/>
              <a:t>API</a:t>
            </a:r>
            <a:r>
              <a:rPr lang="zh-CN" altLang="en-US">
                <a:ea typeface="宋体" panose="02010600030101010101" pitchFamily="2" charset="-122"/>
              </a:rPr>
              <a:t>的引入能够给软件开发带来明确的收益</a:t>
            </a:r>
            <a:endParaRPr lang="zh-CN" altLang="en-US">
              <a:ea typeface="宋体" panose="02010600030101010101" pitchFamily="2"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3" name="幻灯片图像占位符 1"/>
          <p:cNvSpPr>
            <a:spLocks noGrp="1" noRot="1"/>
          </p:cNvSpPr>
          <p:nvPr>
            <p:ph type="sldImg"/>
          </p:nvPr>
        </p:nvSpPr>
        <p:spPr/>
      </p:sp>
      <p:sp>
        <p:nvSpPr>
          <p:cNvPr id="13314" name="文本占位符 2"/>
          <p:cNvSpPr>
            <a:spLocks noGrp="1"/>
          </p:cNvSpPr>
          <p:nvPr>
            <p:ph type="body" sz="quarter"/>
          </p:nvPr>
        </p:nvSpPr>
        <p:spPr>
          <a:xfrm>
            <a:off x="661988" y="3932238"/>
            <a:ext cx="5295900" cy="3216275"/>
          </a:xfrm>
          <a:prstGeom prst="rect">
            <a:avLst/>
          </a:prstGeom>
          <a:noFill/>
          <a:ln w="9525">
            <a:noFill/>
          </a:ln>
        </p:spPr>
        <p:txBody>
          <a:bodyPr anchor="t" anchorCtr="0"/>
          <a:p>
            <a:pPr lvl="0"/>
            <a:r>
              <a:rPr lang="en-US" altLang="zh-CN"/>
              <a:t>API</a:t>
            </a:r>
            <a:r>
              <a:rPr lang="zh-CN" altLang="en-US">
                <a:ea typeface="宋体" panose="02010600030101010101" pitchFamily="2" charset="-122"/>
              </a:rPr>
              <a:t>的引入能够给软件开发带来明确的收益</a:t>
            </a:r>
            <a:endParaRPr lang="zh-CN" altLang="en-US">
              <a:ea typeface="宋体" panose="02010600030101010101"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p:sp>
        <p:nvSpPr>
          <p:cNvPr id="23554" name="幻灯片图像占位符 1"/>
          <p:cNvSpPr>
            <a:spLocks noGrp="1" noRot="1" noChangeAspect="1"/>
          </p:cNvSpPr>
          <p:nvPr>
            <p:ph type="sldImg"/>
          </p:nvPr>
        </p:nvSpPr>
        <p:spPr>
          <a:xfrm>
            <a:off x="3175" y="0"/>
            <a:ext cx="8861425" cy="1096963"/>
          </a:xfrm>
        </p:spPr>
      </p:sp>
      <p:sp>
        <p:nvSpPr>
          <p:cNvPr id="23555" name="备注占位符 2"/>
          <p:cNvSpPr>
            <a:spLocks noGrp="1" noRot="1" noChangeAspect="1"/>
          </p:cNvSpPr>
          <p:nvPr>
            <p:ph type="body"/>
          </p:nvPr>
        </p:nvSpPr>
        <p:spPr>
          <a:xfrm>
            <a:off x="3175" y="0"/>
            <a:ext cx="9769475" cy="1282700"/>
          </a:xfrm>
          <a:prstGeom prst="rect">
            <a:avLst/>
          </a:prstGeom>
          <a:noFill/>
          <a:ln w="9525">
            <a:noFill/>
          </a:ln>
        </p:spPr>
        <p:txBody>
          <a:bodyPr anchor="t" anchorCtr="0"/>
          <a:p>
            <a:pPr lvl="0"/>
            <a:endParaRPr lang="zh-CN" altLang="en-US" dirty="0">
              <a:ea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440259" y="1060529"/>
            <a:ext cx="8641556" cy="2256061"/>
          </a:xfrm>
          <a:prstGeom prst="rect">
            <a:avLst/>
          </a:prstGeom>
        </p:spPr>
        <p:txBody>
          <a:bodyPr anchor="b"/>
          <a:lstStyle>
            <a:lvl1pPr algn="ctr">
              <a:defRPr sz="5670"/>
            </a:lvl1pPr>
          </a:lstStyle>
          <a:p>
            <a:pPr fontAlgn="auto"/>
            <a:r>
              <a:rPr lang="zh-CN" altLang="en-US" sz="5670"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440259" y="3403592"/>
            <a:ext cx="8641556" cy="1564542"/>
          </a:xfrm>
          <a:prstGeom prst="rect">
            <a:avLst/>
          </a:prstGeom>
        </p:spPr>
        <p:txBody>
          <a:bodyPr/>
          <a:lstStyle>
            <a:lvl1pPr marL="0" indent="0" algn="ctr">
              <a:buNone/>
              <a:defRPr sz="2270"/>
            </a:lvl1pPr>
            <a:lvl2pPr marL="431800" indent="0" algn="ctr">
              <a:buNone/>
              <a:defRPr sz="1890"/>
            </a:lvl2pPr>
            <a:lvl3pPr marL="864235" indent="0" algn="ctr">
              <a:buNone/>
              <a:defRPr sz="1700"/>
            </a:lvl3pPr>
            <a:lvl4pPr marL="1296035" indent="0" algn="ctr">
              <a:buNone/>
              <a:defRPr sz="1510"/>
            </a:lvl4pPr>
            <a:lvl5pPr marL="1727835" indent="0" algn="ctr">
              <a:buNone/>
              <a:defRPr sz="1510"/>
            </a:lvl5pPr>
            <a:lvl6pPr marL="2160270" indent="0" algn="ctr">
              <a:buNone/>
              <a:defRPr sz="1510"/>
            </a:lvl6pPr>
            <a:lvl7pPr marL="2592070" indent="0" algn="ctr">
              <a:buNone/>
              <a:defRPr sz="1510"/>
            </a:lvl7pPr>
            <a:lvl8pPr marL="3023870" indent="0" algn="ctr">
              <a:buNone/>
              <a:defRPr sz="1510"/>
            </a:lvl8pPr>
            <a:lvl9pPr marL="3456305" indent="0" algn="ctr">
              <a:buNone/>
              <a:defRPr sz="1510"/>
            </a:lvl9pPr>
          </a:lstStyle>
          <a:p>
            <a:pPr fontAlgn="base"/>
            <a:r>
              <a:rPr lang="zh-CN" altLang="en-US" sz="2270" strike="noStrike" noProof="1" smtClean="0"/>
              <a:t>单击此处编辑母版副标题样式</a:t>
            </a:r>
            <a:endParaRPr lang="zh-CN" altLang="en-US" strike="noStrike" noProof="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955"/>
            <a:ext cx="8229600" cy="1143000"/>
          </a:xfrm>
          <a:prstGeom prst="rect">
            <a:avLst/>
          </a:prstGeom>
        </p:spPr>
        <p:txBody>
          <a:bodyPr/>
          <a:lstStyle/>
          <a:p>
            <a:pPr fontAlgn="auto"/>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0" y="1600200"/>
            <a:ext cx="8229600" cy="4526280"/>
          </a:xfrm>
          <a:prstGeom prst="rect">
            <a:avLst/>
          </a:prstGeo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245485" y="345009"/>
            <a:ext cx="2484447" cy="5491649"/>
          </a:xfrm>
          <a:prstGeom prst="rect">
            <a:avLst/>
          </a:prstGeom>
        </p:spPr>
        <p:txBody>
          <a:bodyPr vert="eaVert"/>
          <a:lstStyle/>
          <a:p>
            <a:pPr fontAlgn="auto"/>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792143" y="345009"/>
            <a:ext cx="7309316" cy="5491649"/>
          </a:xfrm>
          <a:prstGeom prst="rect">
            <a:avLst/>
          </a:prstGeo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页">
    <p:bg>
      <p:bgPr>
        <a:solidFill>
          <a:schemeClr val="bg1"/>
        </a:solidFill>
        <a:effectLst/>
      </p:bgPr>
    </p:bg>
    <p:spTree>
      <p:nvGrpSpPr>
        <p:cNvPr id="1" name=""/>
        <p:cNvGrpSpPr/>
        <p:nvPr/>
      </p:nvGrpSpPr>
      <p:grpSpPr>
        <a:xfrm>
          <a:off x="0" y="0"/>
          <a:ext cx="0" cy="0"/>
          <a:chOff x="0" y="0"/>
          <a:chExt cx="0" cy="0"/>
        </a:xfrm>
      </p:grpSpPr>
      <p:sp>
        <p:nvSpPr>
          <p:cNvPr id="4" name="标题 1"/>
          <p:cNvSpPr txBox="1"/>
          <p:nvPr userDrawn="1"/>
        </p:nvSpPr>
        <p:spPr>
          <a:xfrm>
            <a:off x="9210675" y="5988050"/>
            <a:ext cx="1954213" cy="285750"/>
          </a:xfrm>
          <a:prstGeom prst="rect">
            <a:avLst/>
          </a:prstGeom>
        </p:spPr>
        <p:txBody>
          <a:bodyPr vert="horz" lIns="91440" tIns="45720" rIns="91440" bIns="45720" rtlCol="0" anchor="ctr">
            <a:normAutofit/>
          </a:bodyPr>
          <a:lstStyle/>
          <a:p>
            <a:pPr marL="0" marR="0" lvl="0" indent="0" algn="ctr" defTabSz="914400" rtl="0" eaLnBrk="1" fontAlgn="base" latinLnBrk="0" hangingPunct="1">
              <a:spcBef>
                <a:spcPct val="0"/>
              </a:spcBef>
              <a:spcAft>
                <a:spcPts val="0"/>
              </a:spcAft>
              <a:buClrTx/>
              <a:buSzTx/>
              <a:buFontTx/>
              <a:buNone/>
              <a:defRPr/>
            </a:pPr>
            <a:endParaRPr kumimoji="0" lang="zh-CN" altLang="en-US" sz="1100" i="0" u="none" strike="noStrike" kern="1200" cap="none" spc="0" normalizeH="0" baseline="0" noProof="0" dirty="0">
              <a:ln>
                <a:noFill/>
              </a:ln>
              <a:solidFill>
                <a:schemeClr val="bg1">
                  <a:lumMod val="50000"/>
                </a:schemeClr>
              </a:solidFill>
              <a:effectLst/>
              <a:uLnTx/>
              <a:uFillTx/>
              <a:latin typeface="微软雅黑" panose="020B0503020204020204" charset="-122"/>
              <a:ea typeface="微软雅黑" panose="020B0503020204020204" charset="-122"/>
              <a:cs typeface="+mj-cs"/>
            </a:endParaRPr>
          </a:p>
        </p:txBody>
      </p:sp>
      <p:sp>
        <p:nvSpPr>
          <p:cNvPr id="2051" name="文本框 6"/>
          <p:cNvSpPr txBox="1"/>
          <p:nvPr userDrawn="1"/>
        </p:nvSpPr>
        <p:spPr>
          <a:xfrm>
            <a:off x="9145588" y="6132513"/>
            <a:ext cx="2300287" cy="260350"/>
          </a:xfrm>
          <a:prstGeom prst="rect">
            <a:avLst/>
          </a:prstGeom>
          <a:noFill/>
          <a:ln w="9525">
            <a:noFill/>
          </a:ln>
        </p:spPr>
        <p:txBody>
          <a:bodyPr wrap="none" anchor="t" anchorCtr="0">
            <a:spAutoFit/>
          </a:bodyPr>
          <a:p>
            <a:pPr lvl="0"/>
            <a:r>
              <a:rPr lang="zh-CN" altLang="en-US" sz="1100" dirty="0">
                <a:latin typeface="微软雅黑 Light" panose="020B0502040204020203" pitchFamily="2" charset="-122"/>
                <a:ea typeface="微软雅黑 Light" panose="020B0502040204020203" pitchFamily="2" charset="-122"/>
              </a:rPr>
              <a:t>深信服科技培训发展中心系列课程</a:t>
            </a:r>
            <a:endParaRPr lang="zh-CN" altLang="en-US" sz="1100" dirty="0">
              <a:latin typeface="微软雅黑 Light" panose="020B0502040204020203" pitchFamily="2" charset="-122"/>
              <a:ea typeface="微软雅黑 Light" panose="020B0502040204020203" pitchFamily="2" charset="-122"/>
            </a:endParaRPr>
          </a:p>
        </p:txBody>
      </p:sp>
      <p:pic>
        <p:nvPicPr>
          <p:cNvPr id="2052" name="图片 7"/>
          <p:cNvPicPr>
            <a:picLocks noChangeAspect="1"/>
          </p:cNvPicPr>
          <p:nvPr userDrawn="1"/>
        </p:nvPicPr>
        <p:blipFill>
          <a:blip r:embed="rId2"/>
          <a:stretch>
            <a:fillRect/>
          </a:stretch>
        </p:blipFill>
        <p:spPr>
          <a:xfrm>
            <a:off x="0" y="0"/>
            <a:ext cx="11522075" cy="6480175"/>
          </a:xfrm>
          <a:prstGeom prst="rect">
            <a:avLst/>
          </a:prstGeom>
          <a:noFill/>
          <a:ln w="9525">
            <a:noFill/>
          </a:ln>
        </p:spPr>
      </p:pic>
      <p:pic>
        <p:nvPicPr>
          <p:cNvPr id="2053" name="图片 8"/>
          <p:cNvPicPr>
            <a:picLocks noChangeAspect="1"/>
          </p:cNvPicPr>
          <p:nvPr userDrawn="1"/>
        </p:nvPicPr>
        <p:blipFill>
          <a:blip r:embed="rId3"/>
          <a:stretch>
            <a:fillRect/>
          </a:stretch>
        </p:blipFill>
        <p:spPr>
          <a:xfrm>
            <a:off x="9339263" y="293688"/>
            <a:ext cx="1706562" cy="588962"/>
          </a:xfrm>
          <a:prstGeom prst="rect">
            <a:avLst/>
          </a:prstGeom>
          <a:noFill/>
          <a:ln w="9525">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955"/>
            <a:ext cx="8229600" cy="1143000"/>
          </a:xfrm>
          <a:prstGeom prst="rect">
            <a:avLst/>
          </a:prstGeom>
        </p:spPr>
        <p:txBody>
          <a:bodyPr/>
          <a:lstStyle/>
          <a:p>
            <a:pPr fontAlgn="auto"/>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457200" y="1600200"/>
            <a:ext cx="8229600" cy="4526280"/>
          </a:xfrm>
          <a:prstGeom prst="rect">
            <a:avLst/>
          </a:prstGeo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86142" y="1615544"/>
            <a:ext cx="9937790" cy="2695572"/>
          </a:xfrm>
          <a:prstGeom prst="rect">
            <a:avLst/>
          </a:prstGeom>
        </p:spPr>
        <p:txBody>
          <a:bodyPr anchor="b"/>
          <a:lstStyle>
            <a:lvl1pPr>
              <a:defRPr sz="5670"/>
            </a:lvl1pPr>
          </a:lstStyle>
          <a:p>
            <a:pPr fontAlgn="auto"/>
            <a:r>
              <a:rPr lang="zh-CN" altLang="en-US" sz="5670"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786142" y="4336618"/>
            <a:ext cx="9937790" cy="1417538"/>
          </a:xfrm>
          <a:prstGeom prst="rect">
            <a:avLst/>
          </a:prstGeom>
        </p:spPr>
        <p:txBody>
          <a:bodyPr/>
          <a:lstStyle>
            <a:lvl1pPr marL="0" indent="0">
              <a:buNone/>
              <a:defRPr sz="2270">
                <a:solidFill>
                  <a:schemeClr val="tx1">
                    <a:tint val="75000"/>
                  </a:schemeClr>
                </a:solidFill>
              </a:defRPr>
            </a:lvl1pPr>
            <a:lvl2pPr marL="431800" indent="0">
              <a:buNone/>
              <a:defRPr sz="1890">
                <a:solidFill>
                  <a:schemeClr val="tx1">
                    <a:tint val="75000"/>
                  </a:schemeClr>
                </a:solidFill>
              </a:defRPr>
            </a:lvl2pPr>
            <a:lvl3pPr marL="864235" indent="0">
              <a:buNone/>
              <a:defRPr sz="1700">
                <a:solidFill>
                  <a:schemeClr val="tx1">
                    <a:tint val="75000"/>
                  </a:schemeClr>
                </a:solidFill>
              </a:defRPr>
            </a:lvl3pPr>
            <a:lvl4pPr marL="1296035" indent="0">
              <a:buNone/>
              <a:defRPr sz="1510">
                <a:solidFill>
                  <a:schemeClr val="tx1">
                    <a:tint val="75000"/>
                  </a:schemeClr>
                </a:solidFill>
              </a:defRPr>
            </a:lvl4pPr>
            <a:lvl5pPr marL="1727835" indent="0">
              <a:buNone/>
              <a:defRPr sz="1510">
                <a:solidFill>
                  <a:schemeClr val="tx1">
                    <a:tint val="75000"/>
                  </a:schemeClr>
                </a:solidFill>
              </a:defRPr>
            </a:lvl5pPr>
            <a:lvl6pPr marL="2160270" indent="0">
              <a:buNone/>
              <a:defRPr sz="1510">
                <a:solidFill>
                  <a:schemeClr val="tx1">
                    <a:tint val="75000"/>
                  </a:schemeClr>
                </a:solidFill>
              </a:defRPr>
            </a:lvl6pPr>
            <a:lvl7pPr marL="2592070" indent="0">
              <a:buNone/>
              <a:defRPr sz="1510">
                <a:solidFill>
                  <a:schemeClr val="tx1">
                    <a:tint val="75000"/>
                  </a:schemeClr>
                </a:solidFill>
              </a:defRPr>
            </a:lvl7pPr>
            <a:lvl8pPr marL="3023870" indent="0">
              <a:buNone/>
              <a:defRPr sz="1510">
                <a:solidFill>
                  <a:schemeClr val="tx1">
                    <a:tint val="75000"/>
                  </a:schemeClr>
                </a:solidFill>
              </a:defRPr>
            </a:lvl8pPr>
            <a:lvl9pPr marL="3456305" indent="0">
              <a:buNone/>
              <a:defRPr sz="1510">
                <a:solidFill>
                  <a:schemeClr val="tx1">
                    <a:tint val="75000"/>
                  </a:schemeClr>
                </a:solidFill>
              </a:defRPr>
            </a:lvl9pPr>
          </a:lstStyle>
          <a:p>
            <a:pPr lvl="0" fontAlgn="base"/>
            <a:r>
              <a:rPr lang="zh-CN" altLang="en-US" sz="2270" strike="noStrike" noProof="1" smtClean="0"/>
              <a:t>单击此处编辑母版文本样式</a:t>
            </a:r>
            <a:endParaRPr lang="zh-CN" altLang="en-US" strike="noStrike" noProof="1"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955"/>
            <a:ext cx="8229600" cy="1143000"/>
          </a:xfrm>
          <a:prstGeom prst="rect">
            <a:avLst/>
          </a:prstGeom>
        </p:spPr>
        <p:txBody>
          <a:bodyPr/>
          <a:lstStyle/>
          <a:p>
            <a:pPr fontAlgn="auto"/>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792143" y="1725047"/>
            <a:ext cx="4896882" cy="4111612"/>
          </a:xfrm>
          <a:prstGeom prst="rect">
            <a:avLst/>
          </a:prstGeo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5833050" y="1725047"/>
            <a:ext cx="4896882" cy="4111612"/>
          </a:xfrm>
          <a:prstGeom prst="rect">
            <a:avLst/>
          </a:prstGeo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793643" y="345009"/>
            <a:ext cx="9937790" cy="1252534"/>
          </a:xfrm>
          <a:prstGeom prst="rect">
            <a:avLst/>
          </a:prstGeom>
        </p:spPr>
        <p:txBody>
          <a:bodyPr/>
          <a:lstStyle/>
          <a:p>
            <a:pPr fontAlgn="auto"/>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21563" y="1680459"/>
            <a:ext cx="4605781" cy="778521"/>
          </a:xfrm>
          <a:prstGeom prst="rect">
            <a:avLst/>
          </a:prstGeom>
        </p:spPr>
        <p:txBody>
          <a:bodyPr anchor="ctr" anchorCtr="0"/>
          <a:lstStyle>
            <a:lvl1pPr marL="0" indent="0">
              <a:buNone/>
              <a:defRPr sz="2645"/>
            </a:lvl1pPr>
            <a:lvl2pPr marL="431800" indent="0">
              <a:buNone/>
              <a:defRPr sz="2270"/>
            </a:lvl2pPr>
            <a:lvl3pPr marL="864235" indent="0">
              <a:buNone/>
              <a:defRPr sz="1890"/>
            </a:lvl3pPr>
            <a:lvl4pPr marL="1296035" indent="0">
              <a:buNone/>
              <a:defRPr sz="1700"/>
            </a:lvl4pPr>
            <a:lvl5pPr marL="1727835" indent="0">
              <a:buNone/>
              <a:defRPr sz="1700"/>
            </a:lvl5pPr>
            <a:lvl6pPr marL="2160270" indent="0">
              <a:buNone/>
              <a:defRPr sz="1700"/>
            </a:lvl6pPr>
            <a:lvl7pPr marL="2592070" indent="0">
              <a:buNone/>
              <a:defRPr sz="1700"/>
            </a:lvl7pPr>
            <a:lvl8pPr marL="3023870" indent="0">
              <a:buNone/>
              <a:defRPr sz="1700"/>
            </a:lvl8pPr>
            <a:lvl9pPr marL="3456305" indent="0">
              <a:buNone/>
              <a:defRPr sz="1700"/>
            </a:lvl9pPr>
          </a:lstStyle>
          <a:p>
            <a:pPr lvl="0" fontAlgn="base"/>
            <a:r>
              <a:rPr lang="zh-CN" altLang="en-US" sz="2645"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21563" y="2518536"/>
            <a:ext cx="4605781" cy="3330122"/>
          </a:xfrm>
          <a:prstGeom prst="rect">
            <a:avLst/>
          </a:prstGeo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5913132" y="1680459"/>
            <a:ext cx="4628464" cy="778521"/>
          </a:xfrm>
          <a:prstGeom prst="rect">
            <a:avLst/>
          </a:prstGeom>
        </p:spPr>
        <p:txBody>
          <a:bodyPr anchor="ctr" anchorCtr="0"/>
          <a:lstStyle>
            <a:lvl1pPr marL="0" indent="0">
              <a:buNone/>
              <a:defRPr sz="2645"/>
            </a:lvl1pPr>
            <a:lvl2pPr marL="431800" indent="0">
              <a:buNone/>
              <a:defRPr sz="2270"/>
            </a:lvl2pPr>
            <a:lvl3pPr marL="864235" indent="0">
              <a:buNone/>
              <a:defRPr sz="1890"/>
            </a:lvl3pPr>
            <a:lvl4pPr marL="1296035" indent="0">
              <a:buNone/>
              <a:defRPr sz="1700"/>
            </a:lvl4pPr>
            <a:lvl5pPr marL="1727835" indent="0">
              <a:buNone/>
              <a:defRPr sz="1700"/>
            </a:lvl5pPr>
            <a:lvl6pPr marL="2160270" indent="0">
              <a:buNone/>
              <a:defRPr sz="1700"/>
            </a:lvl6pPr>
            <a:lvl7pPr marL="2592070" indent="0">
              <a:buNone/>
              <a:defRPr sz="1700"/>
            </a:lvl7pPr>
            <a:lvl8pPr marL="3023870" indent="0">
              <a:buNone/>
              <a:defRPr sz="1700"/>
            </a:lvl8pPr>
            <a:lvl9pPr marL="3456305" indent="0">
              <a:buNone/>
              <a:defRPr sz="1700"/>
            </a:lvl9pPr>
          </a:lstStyle>
          <a:p>
            <a:pPr lvl="0" fontAlgn="base"/>
            <a:r>
              <a:rPr lang="zh-CN" altLang="en-US" sz="2645"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5913132" y="2518536"/>
            <a:ext cx="4628464" cy="3330122"/>
          </a:xfrm>
          <a:prstGeom prst="rect">
            <a:avLst/>
          </a:prstGeo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955"/>
            <a:ext cx="8229600" cy="1143000"/>
          </a:xfrm>
          <a:prstGeom prst="rect">
            <a:avLst/>
          </a:prstGeom>
        </p:spPr>
        <p:txBody>
          <a:bodyPr/>
          <a:lstStyle/>
          <a:p>
            <a:pPr fontAlgn="auto"/>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793643" y="432012"/>
            <a:ext cx="3716169" cy="1512041"/>
          </a:xfrm>
          <a:prstGeom prst="rect">
            <a:avLst/>
          </a:prstGeom>
        </p:spPr>
        <p:txBody>
          <a:bodyPr anchor="b"/>
          <a:lstStyle>
            <a:lvl1pPr>
              <a:defRPr sz="3025"/>
            </a:lvl1pPr>
          </a:lstStyle>
          <a:p>
            <a:pPr fontAlgn="auto"/>
            <a:r>
              <a:rPr lang="zh-CN" altLang="en-US" sz="3025" strike="noStrike" noProof="1" smtClean="0"/>
              <a:t>单击此处编辑母版标题样式</a:t>
            </a:r>
            <a:endParaRPr lang="zh-CN" altLang="en-US" strike="noStrike" noProof="1"/>
          </a:p>
        </p:txBody>
      </p:sp>
      <p:sp>
        <p:nvSpPr>
          <p:cNvPr id="3" name="内容占位符 2"/>
          <p:cNvSpPr>
            <a:spLocks noGrp="1"/>
          </p:cNvSpPr>
          <p:nvPr>
            <p:ph idx="1"/>
          </p:nvPr>
        </p:nvSpPr>
        <p:spPr>
          <a:xfrm>
            <a:off x="4898383" y="933025"/>
            <a:ext cx="5833050" cy="4605124"/>
          </a:xfrm>
          <a:prstGeom prst="rect">
            <a:avLst/>
          </a:prstGeom>
        </p:spPr>
        <p:txBody>
          <a:bodyPr/>
          <a:lstStyle>
            <a:lvl1pPr>
              <a:defRPr sz="3025"/>
            </a:lvl1pPr>
            <a:lvl2pPr>
              <a:defRPr sz="2645"/>
            </a:lvl2pPr>
            <a:lvl3pPr>
              <a:defRPr sz="2270"/>
            </a:lvl3pPr>
            <a:lvl4pPr>
              <a:defRPr sz="1890"/>
            </a:lvl4pPr>
            <a:lvl5pPr>
              <a:defRPr sz="1890"/>
            </a:lvl5pPr>
            <a:lvl6pPr>
              <a:defRPr sz="1890"/>
            </a:lvl6pPr>
            <a:lvl7pPr>
              <a:defRPr sz="1890"/>
            </a:lvl7pPr>
            <a:lvl8pPr>
              <a:defRPr sz="1890"/>
            </a:lvl8pPr>
            <a:lvl9pPr>
              <a:defRPr sz="1890"/>
            </a:lvl9pPr>
          </a:lstStyle>
          <a:p>
            <a:pPr lvl="0" fontAlgn="base"/>
            <a:r>
              <a:rPr lang="zh-CN" altLang="en-US" sz="3025" strike="noStrike" noProof="1" smtClean="0"/>
              <a:t>单击此处编辑母版文本样式</a:t>
            </a:r>
            <a:endParaRPr lang="zh-CN" altLang="en-US" strike="noStrike" noProof="1" smtClean="0"/>
          </a:p>
          <a:p>
            <a:pPr lvl="1" fontAlgn="base"/>
            <a:r>
              <a:rPr lang="zh-CN" altLang="en-US" sz="2645" strike="noStrike" noProof="1" smtClean="0"/>
              <a:t>第二级</a:t>
            </a:r>
            <a:endParaRPr lang="zh-CN" altLang="en-US" strike="noStrike" noProof="1" smtClean="0"/>
          </a:p>
          <a:p>
            <a:pPr lvl="2" fontAlgn="base"/>
            <a:r>
              <a:rPr lang="zh-CN" altLang="en-US" sz="2270" strike="noStrike" noProof="1" smtClean="0"/>
              <a:t>第三级</a:t>
            </a:r>
            <a:endParaRPr lang="zh-CN" altLang="en-US" strike="noStrike" noProof="1" smtClean="0"/>
          </a:p>
          <a:p>
            <a:pPr lvl="3" fontAlgn="base"/>
            <a:r>
              <a:rPr lang="zh-CN" altLang="en-US" sz="1890" strike="noStrike" noProof="1" smtClean="0"/>
              <a:t>第四级</a:t>
            </a:r>
            <a:endParaRPr lang="zh-CN" altLang="en-US" strike="noStrike" noProof="1" smtClean="0"/>
          </a:p>
          <a:p>
            <a:pPr lvl="4" fontAlgn="base"/>
            <a:r>
              <a:rPr lang="zh-CN" altLang="en-US" sz="1890" strike="noStrike" noProof="1" smtClean="0"/>
              <a:t>第五级</a:t>
            </a:r>
            <a:endParaRPr lang="zh-CN" altLang="en-US" strike="noStrike" noProof="1"/>
          </a:p>
        </p:txBody>
      </p:sp>
      <p:sp>
        <p:nvSpPr>
          <p:cNvPr id="4" name="文本占位符 3"/>
          <p:cNvSpPr>
            <a:spLocks noGrp="1"/>
          </p:cNvSpPr>
          <p:nvPr>
            <p:ph type="body" sz="half" idx="2"/>
          </p:nvPr>
        </p:nvSpPr>
        <p:spPr>
          <a:xfrm>
            <a:off x="793643" y="1944053"/>
            <a:ext cx="3716169" cy="3601598"/>
          </a:xfrm>
          <a:prstGeom prst="rect">
            <a:avLst/>
          </a:prstGeom>
        </p:spPr>
        <p:txBody>
          <a:bodyPr/>
          <a:lstStyle>
            <a:lvl1pPr marL="0" indent="0">
              <a:buNone/>
              <a:defRPr sz="1510"/>
            </a:lvl1pPr>
            <a:lvl2pPr marL="431800" indent="0">
              <a:buNone/>
              <a:defRPr sz="1325"/>
            </a:lvl2pPr>
            <a:lvl3pPr marL="864235" indent="0">
              <a:buNone/>
              <a:defRPr sz="1135"/>
            </a:lvl3pPr>
            <a:lvl4pPr marL="1296035" indent="0">
              <a:buNone/>
              <a:defRPr sz="945"/>
            </a:lvl4pPr>
            <a:lvl5pPr marL="1727835" indent="0">
              <a:buNone/>
              <a:defRPr sz="945"/>
            </a:lvl5pPr>
            <a:lvl6pPr marL="2160270" indent="0">
              <a:buNone/>
              <a:defRPr sz="945"/>
            </a:lvl6pPr>
            <a:lvl7pPr marL="2592070" indent="0">
              <a:buNone/>
              <a:defRPr sz="945"/>
            </a:lvl7pPr>
            <a:lvl8pPr marL="3023870" indent="0">
              <a:buNone/>
              <a:defRPr sz="945"/>
            </a:lvl8pPr>
            <a:lvl9pPr marL="3456305" indent="0">
              <a:buNone/>
              <a:defRPr sz="945"/>
            </a:lvl9pPr>
          </a:lstStyle>
          <a:p>
            <a:pPr lvl="0" fontAlgn="base"/>
            <a:r>
              <a:rPr lang="zh-CN" altLang="en-US" sz="1510" strike="noStrike" noProof="1" smtClean="0"/>
              <a:t>单击此处编辑母版文本样式</a:t>
            </a:r>
            <a:endParaRPr lang="zh-CN" altLang="en-US" strike="noStrike" noProof="1" smtClean="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793643" y="432012"/>
            <a:ext cx="3936472" cy="1512041"/>
          </a:xfrm>
          <a:prstGeom prst="rect">
            <a:avLst/>
          </a:prstGeom>
        </p:spPr>
        <p:txBody>
          <a:bodyPr anchor="b"/>
          <a:lstStyle>
            <a:lvl1pPr>
              <a:defRPr sz="3025"/>
            </a:lvl1pPr>
          </a:lstStyle>
          <a:p>
            <a:pPr fontAlgn="auto"/>
            <a:r>
              <a:rPr lang="zh-CN" altLang="en-US" sz="3025"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4898383" y="432013"/>
            <a:ext cx="5833050" cy="5106138"/>
          </a:xfrm>
          <a:prstGeom prst="rect">
            <a:avLst/>
          </a:prstGeom>
        </p:spPr>
        <p:txBody>
          <a:bodyPr/>
          <a:lstStyle>
            <a:lvl1pPr marL="0" indent="0">
              <a:buNone/>
              <a:defRPr sz="3025"/>
            </a:lvl1pPr>
            <a:lvl2pPr marL="431800" indent="0">
              <a:buNone/>
              <a:defRPr sz="2645"/>
            </a:lvl2pPr>
            <a:lvl3pPr marL="864235" indent="0">
              <a:buNone/>
              <a:defRPr sz="2270"/>
            </a:lvl3pPr>
            <a:lvl4pPr marL="1296035" indent="0">
              <a:buNone/>
              <a:defRPr sz="1890"/>
            </a:lvl4pPr>
            <a:lvl5pPr marL="1727835" indent="0">
              <a:buNone/>
              <a:defRPr sz="1890"/>
            </a:lvl5pPr>
            <a:lvl6pPr marL="2160270" indent="0">
              <a:buNone/>
              <a:defRPr sz="1890"/>
            </a:lvl6pPr>
            <a:lvl7pPr marL="2592070" indent="0">
              <a:buNone/>
              <a:defRPr sz="1890"/>
            </a:lvl7pPr>
            <a:lvl8pPr marL="3023870" indent="0">
              <a:buNone/>
              <a:defRPr sz="1890"/>
            </a:lvl8pPr>
            <a:lvl9pPr marL="3456305" indent="0">
              <a:buNone/>
              <a:defRPr sz="1890"/>
            </a:lvl9pPr>
          </a:lstStyle>
          <a:p>
            <a:pPr fontAlgn="base"/>
            <a:endParaRPr lang="zh-CN" altLang="en-US" strike="noStrike" noProof="1"/>
          </a:p>
        </p:txBody>
      </p:sp>
      <p:sp>
        <p:nvSpPr>
          <p:cNvPr id="4" name="文本占位符 3"/>
          <p:cNvSpPr>
            <a:spLocks noGrp="1"/>
          </p:cNvSpPr>
          <p:nvPr>
            <p:ph type="body" sz="half" idx="2"/>
          </p:nvPr>
        </p:nvSpPr>
        <p:spPr>
          <a:xfrm>
            <a:off x="793643" y="1944053"/>
            <a:ext cx="3936472" cy="3601598"/>
          </a:xfrm>
          <a:prstGeom prst="rect">
            <a:avLst/>
          </a:prstGeom>
        </p:spPr>
        <p:txBody>
          <a:bodyPr/>
          <a:lstStyle>
            <a:lvl1pPr marL="0" indent="0">
              <a:buNone/>
              <a:defRPr sz="1890"/>
            </a:lvl1pPr>
            <a:lvl2pPr marL="431800" indent="0">
              <a:buNone/>
              <a:defRPr sz="1700"/>
            </a:lvl2pPr>
            <a:lvl3pPr marL="864235" indent="0">
              <a:buNone/>
              <a:defRPr sz="1510"/>
            </a:lvl3pPr>
            <a:lvl4pPr marL="1296035" indent="0">
              <a:buNone/>
              <a:defRPr sz="1325"/>
            </a:lvl4pPr>
            <a:lvl5pPr marL="1727835" indent="0">
              <a:buNone/>
              <a:defRPr sz="1325"/>
            </a:lvl5pPr>
            <a:lvl6pPr marL="2160270" indent="0">
              <a:buNone/>
              <a:defRPr sz="1325"/>
            </a:lvl6pPr>
            <a:lvl7pPr marL="2592070" indent="0">
              <a:buNone/>
              <a:defRPr sz="1325"/>
            </a:lvl7pPr>
            <a:lvl8pPr marL="3023870" indent="0">
              <a:buNone/>
              <a:defRPr sz="1325"/>
            </a:lvl8pPr>
            <a:lvl9pPr marL="3456305" indent="0">
              <a:buNone/>
              <a:defRPr sz="1325"/>
            </a:lvl9pPr>
          </a:lstStyle>
          <a:p>
            <a:pPr lvl="0" fontAlgn="base"/>
            <a:r>
              <a:rPr lang="zh-CN" altLang="en-US" sz="1890" strike="noStrike" noProof="1" smtClean="0"/>
              <a:t>单击此处编辑母版文本样式</a:t>
            </a:r>
            <a:endParaRPr lang="zh-CN" altLang="en-US" strike="noStrike" noProof="1" smtClean="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marL="914400" lvl="0" indent="-914400" algn="ctr" eaLnBrk="1" latinLnBrk="0" hangingPunct="1">
        <a:lnSpc>
          <a:spcPct val="100000"/>
        </a:lnSpc>
        <a:spcBef>
          <a:spcPct val="0"/>
        </a:spcBef>
        <a:buNone/>
        <a:defRPr sz="4400" kern="1200">
          <a:solidFill>
            <a:schemeClr val="tx1"/>
          </a:solidFill>
          <a:latin typeface="+mj-lt"/>
          <a:ea typeface="+mj-ea"/>
          <a:cs typeface="+mj-cs"/>
          <a:sym typeface="Calibri" panose="020F0502020204030204" charset="-122"/>
        </a:defRPr>
      </a:lvl1pPr>
    </p:titleStyle>
    <p:bodyStyle>
      <a:lvl1pPr marL="342900" lvl="0" indent="-342900" algn="l" defTabSz="914400" eaLnBrk="1" fontAlgn="base" latinLnBrk="0" hangingPunct="1">
        <a:lnSpc>
          <a:spcPct val="100000"/>
        </a:lnSpc>
        <a:spcBef>
          <a:spcPct val="20000"/>
        </a:spcBef>
        <a:buFont typeface="Arial" panose="020B0604020202020204" pitchFamily="34" charset="0"/>
        <a:buChar char="•"/>
        <a:defRPr sz="3200" kern="1200">
          <a:solidFill>
            <a:schemeClr val="tx1"/>
          </a:solidFill>
          <a:latin typeface="+mn-lt"/>
          <a:ea typeface="+mn-ea"/>
          <a:cs typeface="+mn-cs"/>
          <a:sym typeface="Calibri" panose="020F0502020204030204" charset="-122"/>
        </a:defRPr>
      </a:lvl1pPr>
      <a:lvl2pPr marL="742950" lvl="1" indent="-285750" algn="l" defTabSz="914400" eaLnBrk="1" fontAlgn="base" latinLnBrk="0" hangingPunct="1">
        <a:lnSpc>
          <a:spcPct val="100000"/>
        </a:lnSpc>
        <a:spcBef>
          <a:spcPct val="20000"/>
        </a:spcBef>
        <a:buFont typeface="Arial" panose="020B0604020202020204" pitchFamily="34" charset="0"/>
        <a:buChar char="–"/>
        <a:defRPr sz="2800" kern="1200">
          <a:solidFill>
            <a:schemeClr val="tx1"/>
          </a:solidFill>
          <a:latin typeface="Calibri" panose="020F0502020204030204" charset="-122"/>
          <a:ea typeface="宋体" panose="02010600030101010101" pitchFamily="2" charset="-122"/>
          <a:cs typeface="+mn-cs"/>
          <a:sym typeface="Calibri" panose="020F0502020204030204" charset="-122"/>
        </a:defRPr>
      </a:lvl2pPr>
      <a:lvl3pPr marL="1143000" lvl="2" indent="-228600" algn="l" defTabSz="914400" eaLnBrk="1" fontAlgn="base" latinLnBrk="0" hangingPunct="1">
        <a:lnSpc>
          <a:spcPct val="100000"/>
        </a:lnSpc>
        <a:spcBef>
          <a:spcPct val="20000"/>
        </a:spcBef>
        <a:buFont typeface="Arial" panose="020B0604020202020204" pitchFamily="34" charset="0"/>
        <a:buChar char="•"/>
        <a:defRPr sz="2400" kern="1200">
          <a:solidFill>
            <a:schemeClr val="tx1"/>
          </a:solidFill>
          <a:latin typeface="Calibri" panose="020F0502020204030204" charset="-122"/>
          <a:ea typeface="宋体" panose="02010600030101010101" pitchFamily="2" charset="-122"/>
          <a:cs typeface="+mn-cs"/>
          <a:sym typeface="Calibri" panose="020F0502020204030204" charset="-122"/>
        </a:defRPr>
      </a:lvl3pPr>
      <a:lvl4pPr marL="1600200" lvl="3" indent="-228600" algn="l" defTabSz="914400" eaLnBrk="1" fontAlgn="base" latinLnBrk="0" hangingPunct="1">
        <a:lnSpc>
          <a:spcPct val="100000"/>
        </a:lnSpc>
        <a:spcBef>
          <a:spcPct val="20000"/>
        </a:spcBef>
        <a:buFont typeface="Arial" panose="020B0604020202020204" pitchFamily="34" charset="0"/>
        <a:buChar char="–"/>
        <a:defRPr sz="2000" kern="1200">
          <a:solidFill>
            <a:schemeClr val="tx1"/>
          </a:solidFill>
          <a:latin typeface="Calibri" panose="020F0502020204030204" charset="-122"/>
          <a:ea typeface="宋体" panose="02010600030101010101" pitchFamily="2" charset="-122"/>
          <a:cs typeface="+mn-cs"/>
          <a:sym typeface="Calibri" panose="020F0502020204030204" charset="-122"/>
        </a:defRPr>
      </a:lvl4pPr>
      <a:lvl5pPr marL="2057400" lvl="4" indent="-228600" algn="l" defTabSz="914400" eaLnBrk="1" fontAlgn="base" latinLnBrk="0" hangingPunct="1">
        <a:lnSpc>
          <a:spcPct val="100000"/>
        </a:lnSpc>
        <a:spcBef>
          <a:spcPct val="20000"/>
        </a:spcBef>
        <a:buFont typeface="Arial" panose="020B0604020202020204" pitchFamily="34" charset="0"/>
        <a:buChar char="»"/>
        <a:defRPr sz="2000" kern="1200">
          <a:solidFill>
            <a:schemeClr val="tx1"/>
          </a:solidFill>
          <a:latin typeface="Calibri" panose="020F0502020204030204" charset="-122"/>
          <a:ea typeface="宋体" panose="02010600030101010101" pitchFamily="2" charset="-122"/>
          <a:cs typeface="+mn-cs"/>
          <a:sym typeface="Calibri" panose="020F0502020204030204" charset="-122"/>
        </a:defRPr>
      </a:lvl5pPr>
      <a:lvl6pPr marL="2514600" lvl="5" indent="-228600" algn="l" defTabSz="914400" eaLnBrk="1" fontAlgn="base" latinLnBrk="0" hangingPunct="1">
        <a:lnSpc>
          <a:spcPct val="100000"/>
        </a:lnSpc>
        <a:spcBef>
          <a:spcPct val="20000"/>
        </a:spcBef>
        <a:buFont typeface="Arial" panose="020B0604020202020204" pitchFamily="34" charset="0"/>
        <a:buChar char="»"/>
        <a:defRPr sz="2000" kern="1200">
          <a:solidFill>
            <a:schemeClr val="tx1"/>
          </a:solidFill>
          <a:latin typeface="Calibri" panose="020F0502020204030204" charset="-122"/>
          <a:ea typeface="宋体" panose="02010600030101010101" pitchFamily="2" charset="-122"/>
          <a:cs typeface="+mn-cs"/>
          <a:sym typeface="Calibri" panose="020F0502020204030204" charset="-122"/>
        </a:defRPr>
      </a:lvl6pPr>
      <a:lvl7pPr marL="2971800" lvl="6" indent="-228600" algn="l" defTabSz="914400" eaLnBrk="1" fontAlgn="base" latinLnBrk="0" hangingPunct="1">
        <a:lnSpc>
          <a:spcPct val="100000"/>
        </a:lnSpc>
        <a:spcBef>
          <a:spcPct val="20000"/>
        </a:spcBef>
        <a:buFont typeface="Arial" panose="020B0604020202020204" pitchFamily="34" charset="0"/>
        <a:buChar char="»"/>
        <a:defRPr sz="2000" kern="1200">
          <a:solidFill>
            <a:schemeClr val="tx1"/>
          </a:solidFill>
          <a:latin typeface="Calibri" panose="020F0502020204030204" charset="-122"/>
          <a:ea typeface="宋体" panose="02010600030101010101" pitchFamily="2" charset="-122"/>
          <a:cs typeface="+mn-cs"/>
          <a:sym typeface="Calibri" panose="020F0502020204030204" charset="-122"/>
        </a:defRPr>
      </a:lvl7pPr>
      <a:lvl8pPr marL="3429000" lvl="7" indent="-228600" algn="l" defTabSz="914400" eaLnBrk="1" fontAlgn="base" latinLnBrk="0" hangingPunct="1">
        <a:lnSpc>
          <a:spcPct val="100000"/>
        </a:lnSpc>
        <a:spcBef>
          <a:spcPct val="20000"/>
        </a:spcBef>
        <a:buFont typeface="Arial" panose="020B0604020202020204" pitchFamily="34" charset="0"/>
        <a:buChar char="»"/>
        <a:defRPr sz="2000" kern="1200">
          <a:solidFill>
            <a:schemeClr val="tx1"/>
          </a:solidFill>
          <a:latin typeface="Calibri" panose="020F0502020204030204" charset="-122"/>
          <a:ea typeface="宋体" panose="02010600030101010101" pitchFamily="2" charset="-122"/>
          <a:cs typeface="+mn-cs"/>
          <a:sym typeface="Calibri" panose="020F0502020204030204" charset="-122"/>
        </a:defRPr>
      </a:lvl8pPr>
      <a:lvl9pPr marL="3886200" lvl="8" indent="-228600" algn="l" defTabSz="914400" eaLnBrk="1" fontAlgn="base" latinLnBrk="0" hangingPunct="1">
        <a:lnSpc>
          <a:spcPct val="100000"/>
        </a:lnSpc>
        <a:spcBef>
          <a:spcPct val="20000"/>
        </a:spcBef>
        <a:buFont typeface="Arial" panose="020B0604020202020204" pitchFamily="34" charset="0"/>
        <a:buChar char="»"/>
        <a:defRPr sz="2000" kern="1200">
          <a:solidFill>
            <a:schemeClr val="tx1"/>
          </a:solidFill>
          <a:latin typeface="Calibri" panose="020F0502020204030204" charset="-122"/>
          <a:ea typeface="宋体" panose="02010600030101010101" pitchFamily="2" charset="-122"/>
          <a:cs typeface="+mn-cs"/>
          <a:sym typeface="Calibri" panose="020F0502020204030204" charset="-122"/>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defRPr sz="1800"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defRPr sz="1800" kern="1200" baseline="0">
          <a:solidFill>
            <a:schemeClr val="tx1"/>
          </a:solidFill>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defRPr sz="1800" kern="1200" baseline="0">
          <a:solidFill>
            <a:schemeClr val="tx1"/>
          </a:solidFill>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defRPr sz="1800" kern="1200" baseline="0">
          <a:solidFill>
            <a:schemeClr val="tx1"/>
          </a:solidFill>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defRPr sz="1800" kern="1200" baseline="0">
          <a:solidFill>
            <a:schemeClr val="tx1"/>
          </a:solidFill>
          <a:ea typeface="宋体"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defRPr sz="1800" kern="1200" baseline="0">
          <a:solidFill>
            <a:schemeClr val="tx1"/>
          </a:solidFill>
          <a:ea typeface="宋体"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defRPr sz="1800" kern="1200" baseline="0">
          <a:solidFill>
            <a:schemeClr val="tx1"/>
          </a:solidFill>
          <a:ea typeface="宋体"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defRPr sz="1800" kern="1200" baseline="0">
          <a:solidFill>
            <a:schemeClr val="tx1"/>
          </a:solidFill>
          <a:ea typeface="宋体"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defRPr sz="1800" kern="1200" baseline="0">
          <a:solidFill>
            <a:schemeClr val="tx1"/>
          </a:solidFill>
          <a:ea typeface="宋体" panose="02010600030101010101" pitchFamily="2" charset="-122"/>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2.png"/><Relationship Id="rId10" Type="http://schemas.openxmlformats.org/officeDocument/2006/relationships/notesSlide" Target="../notesSlides/notesSlide9.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openxmlformats.org/officeDocument/2006/relationships/image" Target="../media/image17.jpeg"/><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image" Target="../media/image18.jpeg"/><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xml"/><Relationship Id="rId2" Type="http://schemas.openxmlformats.org/officeDocument/2006/relationships/image" Target="../media/image19.jpeg"/><Relationship Id="rId1" Type="http://schemas.openxmlformats.org/officeDocument/2006/relationships/image" Target="../media/image2.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xml"/><Relationship Id="rId2" Type="http://schemas.openxmlformats.org/officeDocument/2006/relationships/image" Target="../media/image20.png"/><Relationship Id="rId1" Type="http://schemas.openxmlformats.org/officeDocument/2006/relationships/image" Target="../media/image2.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image" Target="../media/image21.jpeg"/><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xml"/><Relationship Id="rId2" Type="http://schemas.openxmlformats.org/officeDocument/2006/relationships/image" Target="../media/image22.jpeg"/><Relationship Id="rId1"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2.png"/><Relationship Id="rId10" Type="http://schemas.openxmlformats.org/officeDocument/2006/relationships/notesSlide" Target="../notesSlides/notesSlide18.xml"/><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1.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slideLayout" Target="../slideLayouts/slideLayout1.xml"/><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image" Target="../media/image2.png"/></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1.xml"/><Relationship Id="rId2" Type="http://schemas.openxmlformats.org/officeDocument/2006/relationships/image" Target="../media/image25.jpeg"/><Relationship Id="rId1"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9.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1.xml"/><Relationship Id="rId2" Type="http://schemas.openxmlformats.org/officeDocument/2006/relationships/image" Target="../media/image26.jpe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2.png"/><Relationship Id="rId10" Type="http://schemas.openxmlformats.org/officeDocument/2006/relationships/notesSlide" Target="../notesSlides/notesSlide2.xml"/><Relationship Id="rId1" Type="http://schemas.openxmlformats.org/officeDocument/2006/relationships/image" Target="../media/image1.jpe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1.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2.png"/><Relationship Id="rId10" Type="http://schemas.openxmlformats.org/officeDocument/2006/relationships/notesSlide" Target="../notesSlides/notesSlide39.xml"/><Relationship Id="rId1" Type="http://schemas.openxmlformats.org/officeDocument/2006/relationships/image" Target="../media/image1.jpe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xml"/><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xml"/><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xml"/><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097" name="图片 2"/>
          <p:cNvPicPr>
            <a:picLocks noChangeAspect="1"/>
          </p:cNvPicPr>
          <p:nvPr/>
        </p:nvPicPr>
        <p:blipFill>
          <a:blip r:embed="rId1"/>
          <a:stretch>
            <a:fillRect/>
          </a:stretch>
        </p:blipFill>
        <p:spPr>
          <a:xfrm>
            <a:off x="3387725" y="3384550"/>
            <a:ext cx="2016125" cy="1708150"/>
          </a:xfrm>
          <a:prstGeom prst="rect">
            <a:avLst/>
          </a:prstGeom>
          <a:noFill/>
          <a:ln w="9525">
            <a:noFill/>
          </a:ln>
        </p:spPr>
      </p:pic>
      <p:grpSp>
        <p:nvGrpSpPr>
          <p:cNvPr id="4098" name="组合 3074"/>
          <p:cNvGrpSpPr/>
          <p:nvPr/>
        </p:nvGrpSpPr>
        <p:grpSpPr>
          <a:xfrm>
            <a:off x="8137525" y="5832475"/>
            <a:ext cx="3236913" cy="561975"/>
            <a:chOff x="0" y="0"/>
            <a:chExt cx="2372586" cy="561630"/>
          </a:xfrm>
        </p:grpSpPr>
        <p:sp>
          <p:nvSpPr>
            <p:cNvPr id="4099" name="Rectangle: Rounded Corners 19"/>
            <p:cNvSpPr/>
            <p:nvPr/>
          </p:nvSpPr>
          <p:spPr>
            <a:xfrm>
              <a:off x="0" y="0"/>
              <a:ext cx="2108269" cy="233952"/>
            </a:xfrm>
            <a:prstGeom prst="roundRect">
              <a:avLst>
                <a:gd name="adj" fmla="val 50000"/>
              </a:avLst>
            </a:prstGeom>
            <a:noFill/>
            <a:ln w="9525">
              <a:noFill/>
            </a:ln>
          </p:spPr>
          <p:txBody>
            <a:bodyPr anchor="ctr" anchorCtr="0"/>
            <a:p>
              <a:endParaRPr lang="zh-CN" altLang="zh-CN" sz="1400">
                <a:latin typeface="Calibri" panose="020F0502020204030204" charset="-122"/>
                <a:ea typeface="宋体" panose="02010600030101010101" pitchFamily="2" charset="-122"/>
                <a:sym typeface="Calibri" panose="020F0502020204030204" charset="-122"/>
              </a:endParaRPr>
            </a:p>
          </p:txBody>
        </p:sp>
        <p:sp>
          <p:nvSpPr>
            <p:cNvPr id="4100" name="文本框 9"/>
            <p:cNvSpPr/>
            <p:nvPr/>
          </p:nvSpPr>
          <p:spPr>
            <a:xfrm>
              <a:off x="686182" y="300020"/>
              <a:ext cx="1686404" cy="261610"/>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grpSp>
      <p:pic>
        <p:nvPicPr>
          <p:cNvPr id="4101" name="图片 10" descr="ppt模板背景-01.jpg"/>
          <p:cNvPicPr>
            <a:picLocks noChangeAspect="1"/>
          </p:cNvPicPr>
          <p:nvPr/>
        </p:nvPicPr>
        <p:blipFill>
          <a:blip r:embed="rId2"/>
          <a:stretch>
            <a:fillRect/>
          </a:stretch>
        </p:blipFill>
        <p:spPr>
          <a:xfrm>
            <a:off x="635" y="0"/>
            <a:ext cx="11522075" cy="6467475"/>
          </a:xfrm>
          <a:prstGeom prst="rect">
            <a:avLst/>
          </a:prstGeom>
          <a:noFill/>
          <a:ln w="9525">
            <a:noFill/>
          </a:ln>
        </p:spPr>
      </p:pic>
      <p:pic>
        <p:nvPicPr>
          <p:cNvPr id="4102" name="图片 19"/>
          <p:cNvPicPr>
            <a:picLocks noChangeAspect="1"/>
          </p:cNvPicPr>
          <p:nvPr/>
        </p:nvPicPr>
        <p:blipFill>
          <a:blip r:embed="rId3"/>
          <a:stretch>
            <a:fillRect/>
          </a:stretch>
        </p:blipFill>
        <p:spPr>
          <a:xfrm>
            <a:off x="9051925" y="768350"/>
            <a:ext cx="1706563" cy="588963"/>
          </a:xfrm>
          <a:prstGeom prst="rect">
            <a:avLst/>
          </a:prstGeom>
          <a:noFill/>
          <a:ln w="9525">
            <a:noFill/>
          </a:ln>
        </p:spPr>
      </p:pic>
      <p:sp>
        <p:nvSpPr>
          <p:cNvPr id="4103" name="文本占位符 18"/>
          <p:cNvSpPr>
            <a:spLocks noGrp="1"/>
          </p:cNvSpPr>
          <p:nvPr>
            <p:ph sz="quarter"/>
          </p:nvPr>
        </p:nvSpPr>
        <p:spPr>
          <a:xfrm>
            <a:off x="4449763" y="1909763"/>
            <a:ext cx="6323012" cy="852487"/>
          </a:xfrm>
          <a:prstGeom prst="rect">
            <a:avLst/>
          </a:prstGeom>
          <a:noFill/>
          <a:ln w="9525">
            <a:noFill/>
          </a:ln>
        </p:spPr>
        <p:txBody>
          <a:bodyPr anchor="t" anchorCtr="0"/>
          <a:lstStyle>
            <a:lvl1pPr lvl="0">
              <a:buClrTx/>
              <a:buSzTx/>
              <a:buFont typeface="Arial" panose="020B0604020202020204" pitchFamily="34" charset="0"/>
              <a:defRPr sz="2400"/>
            </a:lvl1pPr>
            <a:lvl2pPr lvl="1">
              <a:buClrTx/>
              <a:buSzTx/>
              <a:buFont typeface="Arial" panose="020B0604020202020204" pitchFamily="34" charset="0"/>
              <a:defRPr sz="2000"/>
            </a:lvl2pPr>
            <a:lvl3pPr lvl="2">
              <a:buClrTx/>
              <a:buSzTx/>
              <a:buFont typeface="Arial" panose="020B0604020202020204" pitchFamily="34" charset="0"/>
              <a:defRPr sz="1800"/>
            </a:lvl3pPr>
            <a:lvl4pPr lvl="3">
              <a:buClrTx/>
              <a:buSzTx/>
              <a:buFont typeface="Arial" panose="020B0604020202020204" pitchFamily="34" charset="0"/>
              <a:defRPr sz="1600"/>
            </a:lvl4pPr>
            <a:lvl5pPr lvl="4">
              <a:buClrTx/>
              <a:buSzTx/>
              <a:buFont typeface="Arial" panose="020B0604020202020204" pitchFamily="34" charset="0"/>
              <a:defRPr sz="1600"/>
            </a:lvl5pPr>
          </a:lstStyle>
          <a:p>
            <a:pPr marL="0" lvl="0" indent="0" algn="r" defTabSz="914400">
              <a:buNone/>
            </a:pPr>
            <a:r>
              <a:rPr lang="zh-CN" altLang="zh-CN" sz="3300" b="1" dirty="0">
                <a:solidFill>
                  <a:srgbClr val="184199"/>
                </a:solidFill>
                <a:latin typeface="微软雅黑" panose="020B0503020204020204" charset="-12"/>
                <a:ea typeface="微软雅黑" panose="020B0503020204020204" charset="-12"/>
                <a:sym typeface="微软雅黑" panose="020B0503020204020204" charset="-12"/>
              </a:rPr>
              <a:t>单元测试</a:t>
            </a:r>
            <a:endParaRPr lang="zh-CN" altLang="zh-CN" sz="3300" b="1" dirty="0">
              <a:solidFill>
                <a:srgbClr val="184199"/>
              </a:solidFill>
              <a:latin typeface="微软雅黑" panose="020B0503020204020204" charset="-12"/>
              <a:ea typeface="微软雅黑" panose="020B0503020204020204" charset="-12"/>
              <a:sym typeface="微软雅黑" panose="020B0503020204020204" charset="-12"/>
            </a:endParaRPr>
          </a:p>
        </p:txBody>
      </p:sp>
      <p:sp>
        <p:nvSpPr>
          <p:cNvPr id="4104" name="文本占位符 20"/>
          <p:cNvSpPr>
            <a:spLocks noGrp="1"/>
          </p:cNvSpPr>
          <p:nvPr/>
        </p:nvSpPr>
        <p:spPr>
          <a:xfrm>
            <a:off x="6321425" y="3168650"/>
            <a:ext cx="4367213" cy="355600"/>
          </a:xfrm>
          <a:prstGeom prst="rect">
            <a:avLst/>
          </a:prstGeom>
          <a:solidFill>
            <a:srgbClr val="0070C0"/>
          </a:solidFill>
          <a:ln w="9525">
            <a:noFill/>
          </a:ln>
        </p:spPr>
        <p:txBody>
          <a:bodyPr lIns="86402" tIns="43201" rIns="86402" bIns="43201" anchor="t" anchorCtr="0"/>
          <a:p>
            <a:pPr algn="ctr">
              <a:lnSpc>
                <a:spcPct val="90000"/>
              </a:lnSpc>
              <a:spcBef>
                <a:spcPts val="1000"/>
              </a:spcBef>
            </a:pPr>
            <a:r>
              <a:rPr lang="zh-CN" altLang="en-US" sz="1700" dirty="0">
                <a:solidFill>
                  <a:schemeClr val="bg1"/>
                </a:solidFill>
                <a:latin typeface="微软雅黑" panose="020B0503020204020204" charset="-12"/>
                <a:ea typeface="微软雅黑" panose="020B0503020204020204" charset="-12"/>
                <a:sym typeface="微软雅黑" panose="020B0503020204020204" charset="-12"/>
              </a:rPr>
              <a:t>深信服科技研发专业能力系列课程</a:t>
            </a:r>
            <a:endParaRPr lang="zh-CN" altLang="en-US" dirty="0">
              <a:latin typeface="Arial" panose="020B0604020202020204" pitchFamily="34" charset="0"/>
              <a:ea typeface="宋体" panose="02010600030101010101" pitchFamily="2" charset="-122"/>
            </a:endParaRPr>
          </a:p>
        </p:txBody>
      </p:sp>
      <p:sp>
        <p:nvSpPr>
          <p:cNvPr id="2" name="文本框 1"/>
          <p:cNvSpPr txBox="1"/>
          <p:nvPr/>
        </p:nvSpPr>
        <p:spPr>
          <a:xfrm>
            <a:off x="9073515" y="4392295"/>
            <a:ext cx="1566545" cy="368300"/>
          </a:xfrm>
          <a:prstGeom prst="rect">
            <a:avLst/>
          </a:prstGeom>
          <a:noFill/>
        </p:spPr>
        <p:txBody>
          <a:bodyPr wrap="square" rtlCol="0">
            <a:spAutoFit/>
          </a:bodyPr>
          <a:p>
            <a:r>
              <a:rPr lang="zh-CN" altLang="en-US"/>
              <a:t>万兰剑</a:t>
            </a:r>
            <a:r>
              <a:rPr lang="en-US" altLang="zh-CN"/>
              <a:t>95494</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12290"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12291"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12292" name="TextBox 1"/>
          <p:cNvSpPr/>
          <p:nvPr/>
        </p:nvSpPr>
        <p:spPr>
          <a:xfrm>
            <a:off x="288925" y="142875"/>
            <a:ext cx="4535488" cy="460375"/>
          </a:xfrm>
          <a:prstGeom prst="rect">
            <a:avLst/>
          </a:prstGeom>
          <a:noFill/>
          <a:ln w="9525">
            <a:noFill/>
          </a:ln>
        </p:spPr>
        <p:txBody>
          <a:bodyPr wrap="square" anchor="t" anchorCtr="0">
            <a:spAutoFit/>
          </a:bodyPr>
          <a:p>
            <a:r>
              <a:rPr lang="zh-CN" altLang="en-US" sz="2400" b="1" dirty="0">
                <a:solidFill>
                  <a:srgbClr val="0070C0"/>
                </a:solidFill>
                <a:latin typeface="微软雅黑" panose="020B0503020204020204" charset="-12"/>
                <a:ea typeface="微软雅黑" panose="020B0503020204020204" charset="-12"/>
                <a:sym typeface="微软雅黑" panose="020B0503020204020204" charset="-12"/>
              </a:rPr>
              <a:t>单元测试</a:t>
            </a:r>
            <a:r>
              <a:rPr lang="zh-CN" altLang="en-US" sz="2400" b="1" dirty="0">
                <a:solidFill>
                  <a:srgbClr val="0070C0"/>
                </a:solidFill>
                <a:latin typeface="微软雅黑" panose="020B0503020204020204" charset="-12"/>
                <a:ea typeface="微软雅黑" panose="020B0503020204020204" charset="-12"/>
                <a:sym typeface="微软雅黑" panose="020B0503020204020204" charset="-12"/>
              </a:rPr>
              <a:t>应具备的特性：</a:t>
            </a:r>
            <a:endParaRPr lang="zh-CN" altLang="en-US" sz="2400"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10247" name="Rectangle 3"/>
          <p:cNvSpPr/>
          <p:nvPr/>
        </p:nvSpPr>
        <p:spPr>
          <a:xfrm>
            <a:off x="792163" y="1225550"/>
            <a:ext cx="9790113" cy="1455420"/>
          </a:xfrm>
          <a:prstGeom prst="rect">
            <a:avLst/>
          </a:prstGeom>
          <a:noFill/>
          <a:ln w="9525">
            <a:noFill/>
          </a:ln>
        </p:spPr>
        <p:txBody>
          <a:bodyPr vert="horz" wrap="square" anchor="t">
            <a:spAutoFit/>
          </a:bodyPr>
          <a:p>
            <a:pPr marL="171450" marR="0" indent="-171450" algn="l" defTabSz="685800" rtl="0" eaLnBrk="1" fontAlgn="auto" latinLnBrk="0" hangingPunct="1">
              <a:lnSpc>
                <a:spcPct val="120000"/>
              </a:lnSpc>
              <a:spcBef>
                <a:spcPts val="0"/>
              </a:spcBef>
              <a:spcAft>
                <a:spcPts val="1000"/>
              </a:spcAft>
              <a:buClrTx/>
              <a:buSzTx/>
              <a:buFont typeface="Arial" panose="020B0604020202020204" pitchFamily="34" charset="0"/>
              <a:buChar char="•"/>
            </a:pPr>
            <a:r>
              <a:rPr lang="zh-CN" altLang="en-US" sz="2000" strike="noStrike" baseline="0" noProof="1" dirty="0">
                <a:solidFill>
                  <a:srgbClr val="000000"/>
                </a:solidFill>
                <a:latin typeface="微软雅黑" panose="020B0503020204020204" charset="-12"/>
                <a:ea typeface="微软雅黑" panose="020B0503020204020204" charset="-12"/>
                <a:sym typeface="微软雅黑" panose="020B0503020204020204" charset="-12"/>
              </a:rPr>
              <a:t>自动化的</a:t>
            </a:r>
            <a:endParaRPr lang="zh-CN" altLang="en-US" sz="2000" strike="noStrike" baseline="0" noProof="1" dirty="0">
              <a:solidFill>
                <a:srgbClr val="000000"/>
              </a:solidFill>
              <a:latin typeface="微软雅黑" panose="020B0503020204020204" charset="-12"/>
              <a:ea typeface="微软雅黑" panose="020B0503020204020204" charset="-12"/>
              <a:sym typeface="微软雅黑" panose="020B0503020204020204" charset="-12"/>
            </a:endParaRPr>
          </a:p>
          <a:p>
            <a:pPr marL="171450" marR="0" indent="-171450" algn="l" defTabSz="685800" rtl="0" eaLnBrk="1" fontAlgn="auto" latinLnBrk="0" hangingPunct="1">
              <a:lnSpc>
                <a:spcPct val="120000"/>
              </a:lnSpc>
              <a:spcBef>
                <a:spcPts val="0"/>
              </a:spcBef>
              <a:spcAft>
                <a:spcPts val="1000"/>
              </a:spcAft>
              <a:buClrTx/>
              <a:buSzTx/>
              <a:buFont typeface="Arial" panose="020B0604020202020204" pitchFamily="34" charset="0"/>
              <a:buChar char="•"/>
            </a:pPr>
            <a:r>
              <a:rPr lang="zh-CN" altLang="en-US" sz="2000" strike="noStrike" baseline="0" noProof="1" dirty="0">
                <a:solidFill>
                  <a:srgbClr val="000000"/>
                </a:solidFill>
                <a:latin typeface="微软雅黑" panose="020B0503020204020204" charset="-12"/>
                <a:ea typeface="微软雅黑" panose="020B0503020204020204" charset="-12"/>
                <a:sym typeface="微软雅黑" panose="020B0503020204020204" charset="-12"/>
              </a:rPr>
              <a:t>稳定的</a:t>
            </a:r>
            <a:endParaRPr lang="zh-CN" altLang="en-US" sz="2000" strike="noStrike" baseline="0" noProof="1" dirty="0">
              <a:solidFill>
                <a:srgbClr val="000000"/>
              </a:solidFill>
              <a:latin typeface="微软雅黑" panose="020B0503020204020204" charset="-12"/>
              <a:ea typeface="微软雅黑" panose="020B0503020204020204" charset="-12"/>
              <a:sym typeface="微软雅黑" panose="020B0503020204020204" charset="-12"/>
            </a:endParaRPr>
          </a:p>
          <a:p>
            <a:pPr marL="171450" marR="0" indent="-171450" algn="l" defTabSz="685800" rtl="0" eaLnBrk="1" fontAlgn="auto" latinLnBrk="0" hangingPunct="1">
              <a:lnSpc>
                <a:spcPct val="120000"/>
              </a:lnSpc>
              <a:spcBef>
                <a:spcPts val="0"/>
              </a:spcBef>
              <a:spcAft>
                <a:spcPts val="1000"/>
              </a:spcAft>
              <a:buClrTx/>
              <a:buSzTx/>
              <a:buFont typeface="Arial" panose="020B0604020202020204" pitchFamily="34" charset="0"/>
              <a:buChar char="•"/>
            </a:pPr>
            <a:r>
              <a:rPr lang="zh-CN" altLang="en-US" sz="2000" strike="noStrike" baseline="0" noProof="1" dirty="0">
                <a:solidFill>
                  <a:srgbClr val="000000"/>
                </a:solidFill>
                <a:latin typeface="微软雅黑" panose="020B0503020204020204" charset="-12"/>
                <a:ea typeface="微软雅黑" panose="020B0503020204020204" charset="-12"/>
                <a:sym typeface="微软雅黑" panose="020B0503020204020204" charset="-12"/>
              </a:rPr>
              <a:t>高效的</a:t>
            </a:r>
            <a:endParaRPr lang="zh-CN" altLang="en-US" sz="2000" strike="noStrike" baseline="0" noProof="1" dirty="0">
              <a:solidFill>
                <a:srgbClr val="000000"/>
              </a:solidFill>
              <a:latin typeface="微软雅黑" panose="020B0503020204020204" charset="-12"/>
              <a:ea typeface="微软雅黑" panose="020B0503020204020204" charset="-12"/>
              <a:sym typeface="微软雅黑" panose="020B0503020204020204" charset="-1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22530"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Calibri" panose="020F0502020204030204" charset="-122"/>
              <a:ea typeface="宋体" panose="02010600030101010101" pitchFamily="2" charset="-122"/>
            </a:endParaRPr>
          </a:p>
        </p:txBody>
      </p:sp>
      <p:pic>
        <p:nvPicPr>
          <p:cNvPr id="22531"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22532"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22533" name="文本框 9"/>
          <p:cNvSpPr/>
          <p:nvPr/>
        </p:nvSpPr>
        <p:spPr>
          <a:xfrm>
            <a:off x="8556625" y="5957888"/>
            <a:ext cx="2163763" cy="250825"/>
          </a:xfrm>
          <a:prstGeom prst="rect">
            <a:avLst/>
          </a:prstGeom>
          <a:noFill/>
          <a:ln w="9525">
            <a:noFill/>
          </a:ln>
        </p:spPr>
        <p:txBody>
          <a:bodyPr wrap="none" anchor="t" anchorCtr="0">
            <a:spAutoFit/>
          </a:bodyPr>
          <a:p>
            <a:r>
              <a:rPr lang="zh-CN" altLang="en-US" sz="10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深信服科技研发专业能力系列课程</a:t>
            </a:r>
            <a:endParaRPr lang="zh-CN" altLang="en-US">
              <a:latin typeface="Calibri" panose="020F0502020204030204" charset="-122"/>
              <a:ea typeface="宋体" panose="02010600030101010101" pitchFamily="2" charset="-122"/>
            </a:endParaRPr>
          </a:p>
        </p:txBody>
      </p:sp>
      <p:pic>
        <p:nvPicPr>
          <p:cNvPr id="22534"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8200" name="TextBox 23"/>
          <p:cNvSpPr/>
          <p:nvPr/>
        </p:nvSpPr>
        <p:spPr>
          <a:xfrm>
            <a:off x="5483225" y="2625715"/>
            <a:ext cx="5103812" cy="633730"/>
          </a:xfrm>
          <a:prstGeom prst="rect">
            <a:avLst/>
          </a:prstGeom>
          <a:noFill/>
          <a:ln w="9525">
            <a:noFill/>
          </a:ln>
        </p:spPr>
        <p:txBody>
          <a:bodyPr wrap="square" lIns="64802" tIns="32401" rIns="64802" bIns="32401">
            <a:spAutoFit/>
            <a:scene3d>
              <a:camera prst="orthographicFront"/>
              <a:lightRig rig="threePt" dir="t"/>
            </a:scene3d>
          </a:bodyPr>
          <a:p>
            <a:pPr algn="r" fontAlgn="base"/>
            <a:r>
              <a:rPr lang="zh-CN" altLang="en-US" sz="3700" b="1" strike="noStrike" noProof="1" dirty="0">
                <a:solidFill>
                  <a:schemeClr val="tx1"/>
                </a:solidFill>
                <a:latin typeface="微软雅黑" panose="020B0503020204020204" charset="-12"/>
                <a:ea typeface="微软雅黑" panose="020B0503020204020204" charset="-12"/>
                <a:cs typeface="+mn-cs"/>
                <a:sym typeface="微软雅黑" panose="020B0503020204020204" charset="-12"/>
              </a:rPr>
              <a:t>为什么做单元</a:t>
            </a:r>
            <a:r>
              <a:rPr lang="zh-CN" altLang="en-US" sz="3700" b="1" strike="noStrike" noProof="1" dirty="0">
                <a:solidFill>
                  <a:schemeClr val="tx1"/>
                </a:solidFill>
                <a:latin typeface="微软雅黑" panose="020B0503020204020204" charset="-12"/>
                <a:ea typeface="微软雅黑" panose="020B0503020204020204" charset="-12"/>
                <a:cs typeface="+mn-cs"/>
                <a:sym typeface="微软雅黑" panose="020B0503020204020204" charset="-12"/>
              </a:rPr>
              <a:t>测试</a:t>
            </a:r>
            <a:endParaRPr lang="zh-CN" altLang="en-US" sz="3700" b="1" strike="noStrike" noProof="1" dirty="0">
              <a:solidFill>
                <a:schemeClr val="tx1"/>
              </a:solidFill>
              <a:latin typeface="微软雅黑" panose="020B0503020204020204" charset="-12"/>
              <a:ea typeface="微软雅黑" panose="020B0503020204020204" charset="-12"/>
              <a:cs typeface="+mn-cs"/>
              <a:sym typeface="微软雅黑" panose="020B0503020204020204" charset="-12"/>
            </a:endParaRPr>
          </a:p>
        </p:txBody>
      </p:sp>
      <p:sp>
        <p:nvSpPr>
          <p:cNvPr id="22536" name="直线连接符 6"/>
          <p:cNvSpPr/>
          <p:nvPr/>
        </p:nvSpPr>
        <p:spPr>
          <a:xfrm flipV="1">
            <a:off x="5686425" y="3395663"/>
            <a:ext cx="4886325" cy="1587"/>
          </a:xfrm>
          <a:prstGeom prst="line">
            <a:avLst/>
          </a:prstGeom>
          <a:ln w="19050" cap="flat" cmpd="sng">
            <a:solidFill>
              <a:srgbClr val="7F7F7F"/>
            </a:solidFill>
            <a:prstDash val="solid"/>
            <a:miter/>
            <a:headEnd type="none" w="med" len="med"/>
            <a:tailEnd type="none" w="med" len="med"/>
          </a:ln>
        </p:spPr>
      </p:sp>
      <p:grpSp>
        <p:nvGrpSpPr>
          <p:cNvPr id="22537" name="组合 8201"/>
          <p:cNvGrpSpPr>
            <a:grpSpLocks noChangeAspect="1"/>
          </p:cNvGrpSpPr>
          <p:nvPr/>
        </p:nvGrpSpPr>
        <p:grpSpPr>
          <a:xfrm>
            <a:off x="8520113" y="3613150"/>
            <a:ext cx="2052637" cy="406400"/>
            <a:chOff x="0" y="0"/>
            <a:chExt cx="2172097" cy="430362"/>
          </a:xfrm>
        </p:grpSpPr>
        <p:pic>
          <p:nvPicPr>
            <p:cNvPr id="22538" name="图片 6"/>
            <p:cNvPicPr>
              <a:picLocks noChangeAspect="1"/>
            </p:cNvPicPr>
            <p:nvPr/>
          </p:nvPicPr>
          <p:blipFill>
            <a:blip r:embed="rId4">
              <a:lum bright="-39990" contrast="-39999"/>
            </a:blip>
            <a:stretch>
              <a:fillRect/>
            </a:stretch>
          </p:blipFill>
          <p:spPr>
            <a:xfrm>
              <a:off x="0" y="0"/>
              <a:ext cx="430363" cy="430362"/>
            </a:xfrm>
            <a:prstGeom prst="rect">
              <a:avLst/>
            </a:prstGeom>
            <a:noFill/>
            <a:ln w="9525">
              <a:noFill/>
            </a:ln>
          </p:spPr>
        </p:pic>
        <p:pic>
          <p:nvPicPr>
            <p:cNvPr id="22539" name="图片 7"/>
            <p:cNvPicPr>
              <a:picLocks noChangeAspect="1"/>
            </p:cNvPicPr>
            <p:nvPr/>
          </p:nvPicPr>
          <p:blipFill>
            <a:blip r:embed="rId5">
              <a:lum bright="-39990" contrast="-39999"/>
            </a:blip>
            <a:stretch>
              <a:fillRect/>
            </a:stretch>
          </p:blipFill>
          <p:spPr>
            <a:xfrm>
              <a:off x="580578" y="0"/>
              <a:ext cx="430363" cy="430362"/>
            </a:xfrm>
            <a:prstGeom prst="rect">
              <a:avLst/>
            </a:prstGeom>
            <a:noFill/>
            <a:ln w="9525">
              <a:noFill/>
            </a:ln>
          </p:spPr>
        </p:pic>
        <p:pic>
          <p:nvPicPr>
            <p:cNvPr id="22540" name="图片 8"/>
            <p:cNvPicPr>
              <a:picLocks noChangeAspect="1"/>
            </p:cNvPicPr>
            <p:nvPr/>
          </p:nvPicPr>
          <p:blipFill>
            <a:blip r:embed="rId6">
              <a:lum bright="-39990" contrast="-39999"/>
            </a:blip>
            <a:stretch>
              <a:fillRect/>
            </a:stretch>
          </p:blipFill>
          <p:spPr>
            <a:xfrm>
              <a:off x="1161156" y="0"/>
              <a:ext cx="430363" cy="430362"/>
            </a:xfrm>
            <a:prstGeom prst="rect">
              <a:avLst/>
            </a:prstGeom>
            <a:noFill/>
            <a:ln w="9525">
              <a:noFill/>
            </a:ln>
          </p:spPr>
        </p:pic>
        <p:pic>
          <p:nvPicPr>
            <p:cNvPr id="22541" name="图片 9"/>
            <p:cNvPicPr>
              <a:picLocks noChangeAspect="1"/>
            </p:cNvPicPr>
            <p:nvPr/>
          </p:nvPicPr>
          <p:blipFill>
            <a:blip r:embed="rId7">
              <a:lum bright="-39990" contrast="-39999"/>
            </a:blip>
            <a:stretch>
              <a:fillRect/>
            </a:stretch>
          </p:blipFill>
          <p:spPr>
            <a:xfrm>
              <a:off x="1741734" y="0"/>
              <a:ext cx="430363" cy="430362"/>
            </a:xfrm>
            <a:prstGeom prst="rect">
              <a:avLst/>
            </a:prstGeom>
            <a:noFill/>
            <a:ln w="9525">
              <a:noFill/>
            </a:ln>
          </p:spPr>
        </p:pic>
      </p:grpSp>
      <p:pic>
        <p:nvPicPr>
          <p:cNvPr id="22542" name="图片 10"/>
          <p:cNvPicPr>
            <a:picLocks noChangeAspect="1"/>
          </p:cNvPicPr>
          <p:nvPr/>
        </p:nvPicPr>
        <p:blipFill>
          <a:blip r:embed="rId8"/>
          <a:stretch>
            <a:fillRect/>
          </a:stretch>
        </p:blipFill>
        <p:spPr>
          <a:xfrm>
            <a:off x="8866188" y="508000"/>
            <a:ext cx="1706562" cy="590550"/>
          </a:xfrm>
          <a:prstGeom prst="rect">
            <a:avLst/>
          </a:prstGeom>
          <a:noFill/>
          <a:ln w="9525">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24578"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24579"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24580" name="TextBox 1"/>
          <p:cNvSpPr/>
          <p:nvPr/>
        </p:nvSpPr>
        <p:spPr>
          <a:xfrm>
            <a:off x="288925" y="142875"/>
            <a:ext cx="4535488" cy="460375"/>
          </a:xfrm>
          <a:prstGeom prst="rect">
            <a:avLst/>
          </a:prstGeom>
          <a:noFill/>
          <a:ln w="9525">
            <a:noFill/>
          </a:ln>
        </p:spPr>
        <p:txBody>
          <a:bodyPr wrap="square" anchor="t" anchorCtr="0">
            <a:spAutoFit/>
          </a:bodyPr>
          <a:p>
            <a:pPr algn="l">
              <a:buClrTx/>
              <a:buSzTx/>
            </a:pPr>
            <a:r>
              <a:rPr lang="zh-CN" altLang="en-US" sz="2400" b="1" dirty="0">
                <a:solidFill>
                  <a:srgbClr val="0070C0"/>
                </a:solidFill>
                <a:latin typeface="微软雅黑" panose="020B0503020204020204" charset="-12"/>
                <a:ea typeface="微软雅黑" panose="020B0503020204020204" charset="-12"/>
              </a:rPr>
              <a:t>为什么做单元测试</a:t>
            </a:r>
            <a:endParaRPr lang="zh-CN" altLang="en-US" sz="2400" b="1" dirty="0">
              <a:solidFill>
                <a:srgbClr val="0070C0"/>
              </a:solidFill>
              <a:latin typeface="微软雅黑" panose="020B0503020204020204" charset="-12"/>
              <a:ea typeface="微软雅黑" panose="020B0503020204020204" charset="-12"/>
            </a:endParaRPr>
          </a:p>
        </p:txBody>
      </p:sp>
      <p:pic>
        <p:nvPicPr>
          <p:cNvPr id="108" name="图片 107"/>
          <p:cNvPicPr/>
          <p:nvPr/>
        </p:nvPicPr>
        <p:blipFill>
          <a:blip r:embed="rId2"/>
          <a:stretch>
            <a:fillRect/>
          </a:stretch>
        </p:blipFill>
        <p:spPr>
          <a:xfrm>
            <a:off x="1260475" y="1583690"/>
            <a:ext cx="3695700" cy="3681730"/>
          </a:xfrm>
          <a:prstGeom prst="rect">
            <a:avLst/>
          </a:prstGeom>
          <a:noFill/>
          <a:ln w="9525">
            <a:noFill/>
          </a:ln>
        </p:spPr>
      </p:pic>
      <p:sp>
        <p:nvSpPr>
          <p:cNvPr id="2" name="文本框 1"/>
          <p:cNvSpPr txBox="1"/>
          <p:nvPr/>
        </p:nvSpPr>
        <p:spPr>
          <a:xfrm>
            <a:off x="2184400" y="1341755"/>
            <a:ext cx="1848485" cy="368300"/>
          </a:xfrm>
          <a:prstGeom prst="rect">
            <a:avLst/>
          </a:prstGeom>
          <a:noFill/>
        </p:spPr>
        <p:txBody>
          <a:bodyPr wrap="square" rtlCol="0">
            <a:spAutoFit/>
          </a:bodyPr>
          <a:p>
            <a:r>
              <a:rPr lang="zh-CN" altLang="en-US"/>
              <a:t>冰淇淋模型</a:t>
            </a:r>
            <a:endParaRPr lang="zh-CN" altLang="en-US"/>
          </a:p>
        </p:txBody>
      </p:sp>
      <p:sp>
        <p:nvSpPr>
          <p:cNvPr id="4" name="文本框 3"/>
          <p:cNvSpPr txBox="1"/>
          <p:nvPr/>
        </p:nvSpPr>
        <p:spPr>
          <a:xfrm>
            <a:off x="5761355" y="2548255"/>
            <a:ext cx="4875530" cy="1753235"/>
          </a:xfrm>
          <a:prstGeom prst="rect">
            <a:avLst/>
          </a:prstGeom>
          <a:noFill/>
        </p:spPr>
        <p:txBody>
          <a:bodyPr wrap="square" rtlCol="0" anchor="t">
            <a:spAutoFit/>
          </a:bodyPr>
          <a:p>
            <a:r>
              <a:rPr lang="zh-CN" altLang="en-US"/>
              <a:t>包含了大量的手工测试、端到端的自动化测试及少量的单元测试。造成的后果是，随着产品壮大，手工回归测试时间越来越长，质量很难把控；自动化case频频失败，每一个失败对应着一个长长的函数调用，到底哪里出了问题？单元测试少的可怜，基本没作用。</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24578"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24579"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24580" name="TextBox 1"/>
          <p:cNvSpPr/>
          <p:nvPr/>
        </p:nvSpPr>
        <p:spPr>
          <a:xfrm>
            <a:off x="288925" y="142875"/>
            <a:ext cx="4535488" cy="460375"/>
          </a:xfrm>
          <a:prstGeom prst="rect">
            <a:avLst/>
          </a:prstGeom>
          <a:noFill/>
          <a:ln w="9525">
            <a:noFill/>
          </a:ln>
        </p:spPr>
        <p:txBody>
          <a:bodyPr wrap="square" anchor="t" anchorCtr="0">
            <a:spAutoFit/>
          </a:bodyPr>
          <a:p>
            <a:pPr algn="l">
              <a:buClrTx/>
              <a:buSzTx/>
            </a:pPr>
            <a:r>
              <a:rPr lang="zh-CN" altLang="en-US" sz="2400" b="1" dirty="0">
                <a:solidFill>
                  <a:srgbClr val="0070C0"/>
                </a:solidFill>
                <a:latin typeface="微软雅黑" panose="020B0503020204020204" charset="-12"/>
                <a:ea typeface="微软雅黑" panose="020B0503020204020204" charset="-12"/>
              </a:rPr>
              <a:t>为什么做单元测试</a:t>
            </a:r>
            <a:endParaRPr lang="zh-CN" altLang="en-US" sz="2400" b="1" dirty="0">
              <a:solidFill>
                <a:srgbClr val="0070C0"/>
              </a:solidFill>
              <a:latin typeface="微软雅黑" panose="020B0503020204020204" charset="-12"/>
              <a:ea typeface="微软雅黑" panose="020B0503020204020204" charset="-12"/>
            </a:endParaRPr>
          </a:p>
        </p:txBody>
      </p:sp>
      <p:pic>
        <p:nvPicPr>
          <p:cNvPr id="109" name="图片 108"/>
          <p:cNvPicPr/>
          <p:nvPr/>
        </p:nvPicPr>
        <p:blipFill>
          <a:blip r:embed="rId2"/>
          <a:stretch>
            <a:fillRect/>
          </a:stretch>
        </p:blipFill>
        <p:spPr>
          <a:xfrm>
            <a:off x="1009015" y="1439545"/>
            <a:ext cx="4479290" cy="3714750"/>
          </a:xfrm>
          <a:prstGeom prst="rect">
            <a:avLst/>
          </a:prstGeom>
          <a:noFill/>
          <a:ln w="9525">
            <a:noFill/>
          </a:ln>
        </p:spPr>
      </p:pic>
      <p:sp>
        <p:nvSpPr>
          <p:cNvPr id="3" name="文本框 2"/>
          <p:cNvSpPr txBox="1"/>
          <p:nvPr/>
        </p:nvSpPr>
        <p:spPr>
          <a:xfrm>
            <a:off x="720725" y="1079500"/>
            <a:ext cx="1848485" cy="368300"/>
          </a:xfrm>
          <a:prstGeom prst="rect">
            <a:avLst/>
          </a:prstGeom>
          <a:noFill/>
        </p:spPr>
        <p:txBody>
          <a:bodyPr wrap="square" rtlCol="0">
            <a:spAutoFit/>
          </a:bodyPr>
          <a:p>
            <a:r>
              <a:rPr lang="zh-CN" altLang="en-US"/>
              <a:t>金字塔模型</a:t>
            </a:r>
            <a:endParaRPr lang="zh-CN" altLang="en-US"/>
          </a:p>
        </p:txBody>
      </p:sp>
      <p:sp>
        <p:nvSpPr>
          <p:cNvPr id="5" name="文本框 4"/>
          <p:cNvSpPr txBox="1"/>
          <p:nvPr/>
        </p:nvSpPr>
        <p:spPr>
          <a:xfrm>
            <a:off x="5688965" y="3023870"/>
            <a:ext cx="3843020" cy="645160"/>
          </a:xfrm>
          <a:prstGeom prst="rect">
            <a:avLst/>
          </a:prstGeom>
          <a:noFill/>
        </p:spPr>
        <p:txBody>
          <a:bodyPr wrap="square" rtlCol="0">
            <a:spAutoFit/>
          </a:bodyPr>
          <a:p>
            <a:pPr marL="285750" indent="-285750">
              <a:buFont typeface="Arial" panose="020B0604020202020204" pitchFamily="34" charset="0"/>
              <a:buChar char="•"/>
            </a:pPr>
            <a:r>
              <a:rPr lang="zh-CN" altLang="en-US"/>
              <a:t>编写不同粒度的测试</a:t>
            </a:r>
            <a:endParaRPr lang="zh-CN" altLang="en-US"/>
          </a:p>
          <a:p>
            <a:pPr marL="285750" indent="-285750">
              <a:buFont typeface="Arial" panose="020B0604020202020204" pitchFamily="34" charset="0"/>
              <a:buChar char="•"/>
            </a:pPr>
            <a:r>
              <a:rPr lang="zh-CN" altLang="en-US"/>
              <a:t>层次越高，你写的测试应该越少</a:t>
            </a: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24578"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24579"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24580" name="TextBox 1"/>
          <p:cNvSpPr/>
          <p:nvPr/>
        </p:nvSpPr>
        <p:spPr>
          <a:xfrm>
            <a:off x="288925" y="142875"/>
            <a:ext cx="4535488" cy="460375"/>
          </a:xfrm>
          <a:prstGeom prst="rect">
            <a:avLst/>
          </a:prstGeom>
          <a:noFill/>
          <a:ln w="9525">
            <a:noFill/>
          </a:ln>
        </p:spPr>
        <p:txBody>
          <a:bodyPr wrap="square" anchor="t" anchorCtr="0">
            <a:spAutoFit/>
          </a:bodyPr>
          <a:p>
            <a:pPr algn="l">
              <a:buClrTx/>
              <a:buSzTx/>
            </a:pPr>
            <a:r>
              <a:rPr lang="zh-CN" altLang="en-US" sz="2400" b="1" dirty="0">
                <a:solidFill>
                  <a:srgbClr val="0070C0"/>
                </a:solidFill>
                <a:latin typeface="微软雅黑" panose="020B0503020204020204" charset="-12"/>
                <a:ea typeface="微软雅黑" panose="020B0503020204020204" charset="-12"/>
              </a:rPr>
              <a:t>为什么</a:t>
            </a:r>
            <a:r>
              <a:rPr lang="zh-CN" altLang="en-US" sz="2400" b="1" dirty="0">
                <a:solidFill>
                  <a:srgbClr val="0070C0"/>
                </a:solidFill>
                <a:latin typeface="微软雅黑" panose="020B0503020204020204" charset="-12"/>
                <a:ea typeface="微软雅黑" panose="020B0503020204020204" charset="-12"/>
              </a:rPr>
              <a:t>不做单元测试</a:t>
            </a:r>
            <a:endParaRPr lang="zh-CN" altLang="en-US" sz="2400" b="1" dirty="0">
              <a:solidFill>
                <a:srgbClr val="0070C0"/>
              </a:solidFill>
              <a:latin typeface="微软雅黑" panose="020B0503020204020204" charset="-12"/>
              <a:ea typeface="微软雅黑" panose="020B0503020204020204" charset="-12"/>
            </a:endParaRPr>
          </a:p>
        </p:txBody>
      </p:sp>
      <p:sp>
        <p:nvSpPr>
          <p:cNvPr id="2" name="文本框 1"/>
          <p:cNvSpPr txBox="1"/>
          <p:nvPr/>
        </p:nvSpPr>
        <p:spPr>
          <a:xfrm>
            <a:off x="720725" y="1090295"/>
            <a:ext cx="10365105" cy="4615815"/>
          </a:xfrm>
          <a:prstGeom prst="rect">
            <a:avLst/>
          </a:prstGeom>
          <a:noFill/>
        </p:spPr>
        <p:txBody>
          <a:bodyPr wrap="square" rtlCol="0">
            <a:spAutoFit/>
          </a:bodyPr>
          <a:p>
            <a:pPr marL="285750" indent="-285750">
              <a:lnSpc>
                <a:spcPct val="150000"/>
              </a:lnSpc>
              <a:buFont typeface="Arial" panose="020B0604020202020204" pitchFamily="34" charset="0"/>
              <a:buChar char="•"/>
            </a:pPr>
            <a:r>
              <a:rPr lang="zh-CN" altLang="en-US" sz="2800">
                <a:sym typeface="+mn-ea"/>
              </a:rPr>
              <a:t>单元测试浪费了太多的时间</a:t>
            </a:r>
            <a:endParaRPr lang="zh-CN" altLang="en-US" sz="2800">
              <a:sym typeface="+mn-ea"/>
            </a:endParaRPr>
          </a:p>
          <a:p>
            <a:pPr marL="285750" indent="-285750">
              <a:lnSpc>
                <a:spcPct val="150000"/>
              </a:lnSpc>
              <a:buFont typeface="Arial" panose="020B0604020202020204" pitchFamily="34" charset="0"/>
              <a:buChar char="•"/>
            </a:pPr>
            <a:r>
              <a:rPr lang="zh-CN" altLang="en-US" sz="2800">
                <a:sym typeface="+mn-ea"/>
              </a:rPr>
              <a:t>单元测试仅仅是证明这些代码做了什么</a:t>
            </a:r>
            <a:endParaRPr lang="zh-CN" altLang="en-US" sz="2800">
              <a:sym typeface="+mn-ea"/>
            </a:endParaRPr>
          </a:p>
          <a:p>
            <a:pPr marL="285750" indent="-285750">
              <a:lnSpc>
                <a:spcPct val="150000"/>
              </a:lnSpc>
              <a:buFont typeface="Arial" panose="020B0604020202020204" pitchFamily="34" charset="0"/>
              <a:buChar char="•"/>
            </a:pPr>
            <a:r>
              <a:rPr lang="zh-CN" altLang="en-US" sz="2800">
                <a:sym typeface="+mn-ea"/>
              </a:rPr>
              <a:t>我是很棒的程序员，我是不是可以不进行单元测试？</a:t>
            </a:r>
            <a:endParaRPr lang="zh-CN" altLang="en-US" sz="2800">
              <a:sym typeface="+mn-ea"/>
            </a:endParaRPr>
          </a:p>
          <a:p>
            <a:pPr marL="285750" indent="-285750">
              <a:lnSpc>
                <a:spcPct val="150000"/>
              </a:lnSpc>
              <a:buFont typeface="Arial" panose="020B0604020202020204" pitchFamily="34" charset="0"/>
              <a:buChar char="•"/>
            </a:pPr>
            <a:r>
              <a:rPr lang="zh-CN" altLang="en-US" sz="2800">
                <a:sym typeface="+mn-ea"/>
              </a:rPr>
              <a:t>后面的集成测试将会抓住所有的bug单元测试的成本效率不高</a:t>
            </a:r>
            <a:endParaRPr lang="zh-CN" altLang="en-US" sz="2800">
              <a:sym typeface="+mn-ea"/>
            </a:endParaRPr>
          </a:p>
          <a:p>
            <a:pPr marL="285750" indent="-285750">
              <a:lnSpc>
                <a:spcPct val="150000"/>
              </a:lnSpc>
              <a:buFont typeface="Arial" panose="020B0604020202020204" pitchFamily="34" charset="0"/>
              <a:buChar char="•"/>
            </a:pPr>
            <a:r>
              <a:rPr lang="zh-CN" altLang="en-US" sz="2800">
                <a:sym typeface="+mn-ea"/>
              </a:rPr>
              <a:t>我把测试都写了，那么测试人员做什么呢？</a:t>
            </a:r>
            <a:endParaRPr lang="zh-CN" altLang="en-US" sz="2800">
              <a:sym typeface="+mn-ea"/>
            </a:endParaRPr>
          </a:p>
          <a:p>
            <a:pPr marL="285750" indent="-285750">
              <a:lnSpc>
                <a:spcPct val="150000"/>
              </a:lnSpc>
              <a:buFont typeface="Arial" panose="020B0604020202020204" pitchFamily="34" charset="0"/>
              <a:buChar char="•"/>
            </a:pPr>
            <a:r>
              <a:rPr lang="zh-CN" altLang="en-US" sz="2800">
                <a:sym typeface="+mn-ea"/>
              </a:rPr>
              <a:t>公司请我来是写代码，而不是写测试</a:t>
            </a:r>
            <a:endParaRPr lang="zh-CN" altLang="en-US" sz="2800">
              <a:sym typeface="+mn-ea"/>
            </a:endParaRPr>
          </a:p>
          <a:p>
            <a:pPr marL="285750" indent="-285750">
              <a:lnSpc>
                <a:spcPct val="150000"/>
              </a:lnSpc>
              <a:buFont typeface="Arial" panose="020B0604020202020204" pitchFamily="34" charset="0"/>
              <a:buChar char="•"/>
            </a:pPr>
            <a:r>
              <a:rPr lang="zh-CN" altLang="en-US" sz="2800">
                <a:sym typeface="+mn-ea"/>
              </a:rPr>
              <a:t>测试代码的正确性，并不是我的工作</a:t>
            </a:r>
            <a:endParaRPr lang="zh-CN" altLang="en-US" sz="2800">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24578"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24579"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24580" name="TextBox 1"/>
          <p:cNvSpPr/>
          <p:nvPr/>
        </p:nvSpPr>
        <p:spPr>
          <a:xfrm>
            <a:off x="288925" y="142875"/>
            <a:ext cx="4535488" cy="460375"/>
          </a:xfrm>
          <a:prstGeom prst="rect">
            <a:avLst/>
          </a:prstGeom>
          <a:noFill/>
          <a:ln w="9525">
            <a:noFill/>
          </a:ln>
        </p:spPr>
        <p:txBody>
          <a:bodyPr wrap="square" anchor="t" anchorCtr="0">
            <a:spAutoFit/>
          </a:bodyPr>
          <a:p>
            <a:pPr algn="l">
              <a:buClrTx/>
              <a:buSzTx/>
            </a:pPr>
            <a:r>
              <a:rPr lang="zh-CN" altLang="en-US" sz="2400" b="1" dirty="0">
                <a:solidFill>
                  <a:srgbClr val="0070C0"/>
                </a:solidFill>
                <a:latin typeface="微软雅黑" panose="020B0503020204020204" charset="-12"/>
                <a:ea typeface="微软雅黑" panose="020B0503020204020204" charset="-12"/>
              </a:rPr>
              <a:t>为什么做单元测试</a:t>
            </a:r>
            <a:endParaRPr lang="zh-CN" altLang="en-US" sz="2400" b="1" dirty="0">
              <a:solidFill>
                <a:srgbClr val="0070C0"/>
              </a:solidFill>
              <a:latin typeface="微软雅黑" panose="020B0503020204020204" charset="-12"/>
              <a:ea typeface="微软雅黑" panose="020B0503020204020204" charset="-12"/>
            </a:endParaRPr>
          </a:p>
        </p:txBody>
      </p:sp>
      <p:pic>
        <p:nvPicPr>
          <p:cNvPr id="110" name="图片 109"/>
          <p:cNvPicPr/>
          <p:nvPr/>
        </p:nvPicPr>
        <p:blipFill>
          <a:blip r:embed="rId2"/>
          <a:srcRect b="9764"/>
          <a:stretch>
            <a:fillRect/>
          </a:stretch>
        </p:blipFill>
        <p:spPr>
          <a:xfrm>
            <a:off x="2016760" y="1296035"/>
            <a:ext cx="5576570" cy="3694430"/>
          </a:xfrm>
          <a:prstGeom prst="rect">
            <a:avLst/>
          </a:prstGeom>
          <a:noFill/>
          <a:ln w="9525">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24578"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24579"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24580" name="TextBox 1"/>
          <p:cNvSpPr/>
          <p:nvPr/>
        </p:nvSpPr>
        <p:spPr>
          <a:xfrm>
            <a:off x="288925" y="142875"/>
            <a:ext cx="4535488" cy="460375"/>
          </a:xfrm>
          <a:prstGeom prst="rect">
            <a:avLst/>
          </a:prstGeom>
          <a:noFill/>
          <a:ln w="9525">
            <a:noFill/>
          </a:ln>
        </p:spPr>
        <p:txBody>
          <a:bodyPr wrap="square" anchor="t" anchorCtr="0">
            <a:spAutoFit/>
          </a:bodyPr>
          <a:p>
            <a:pPr algn="l">
              <a:buClrTx/>
              <a:buSzTx/>
            </a:pPr>
            <a:r>
              <a:rPr lang="zh-CN" altLang="en-US" sz="2400" b="1" dirty="0">
                <a:solidFill>
                  <a:srgbClr val="0070C0"/>
                </a:solidFill>
                <a:latin typeface="微软雅黑" panose="020B0503020204020204" charset="-12"/>
                <a:ea typeface="微软雅黑" panose="020B0503020204020204" charset="-12"/>
              </a:rPr>
              <a:t>为什么做单元测试</a:t>
            </a:r>
            <a:endParaRPr lang="zh-CN" altLang="en-US" sz="2400" b="1" dirty="0">
              <a:solidFill>
                <a:srgbClr val="0070C0"/>
              </a:solidFill>
              <a:latin typeface="微软雅黑" panose="020B0503020204020204" charset="-12"/>
              <a:ea typeface="微软雅黑" panose="020B0503020204020204" charset="-12"/>
            </a:endParaRPr>
          </a:p>
        </p:txBody>
      </p:sp>
      <p:pic>
        <p:nvPicPr>
          <p:cNvPr id="6" name="图片 5"/>
          <p:cNvPicPr>
            <a:picLocks noChangeAspect="1"/>
          </p:cNvPicPr>
          <p:nvPr/>
        </p:nvPicPr>
        <p:blipFill>
          <a:blip r:embed="rId2"/>
          <a:stretch>
            <a:fillRect/>
          </a:stretch>
        </p:blipFill>
        <p:spPr>
          <a:xfrm>
            <a:off x="2232660" y="1439545"/>
            <a:ext cx="7677785" cy="434022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24578"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24579"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24580" name="TextBox 1"/>
          <p:cNvSpPr/>
          <p:nvPr/>
        </p:nvSpPr>
        <p:spPr>
          <a:xfrm>
            <a:off x="288925" y="142875"/>
            <a:ext cx="4535488" cy="460375"/>
          </a:xfrm>
          <a:prstGeom prst="rect">
            <a:avLst/>
          </a:prstGeom>
          <a:noFill/>
          <a:ln w="9525">
            <a:noFill/>
          </a:ln>
        </p:spPr>
        <p:txBody>
          <a:bodyPr wrap="square" anchor="t" anchorCtr="0">
            <a:spAutoFit/>
          </a:bodyPr>
          <a:p>
            <a:pPr algn="l">
              <a:buClrTx/>
              <a:buSzTx/>
            </a:pPr>
            <a:r>
              <a:rPr lang="zh-CN" altLang="en-US" sz="2400" b="1" dirty="0">
                <a:solidFill>
                  <a:srgbClr val="0070C0"/>
                </a:solidFill>
                <a:latin typeface="微软雅黑" panose="020B0503020204020204" charset="-12"/>
                <a:ea typeface="微软雅黑" panose="020B0503020204020204" charset="-12"/>
              </a:rPr>
              <a:t>为什么做单元测试</a:t>
            </a:r>
            <a:endParaRPr lang="zh-CN" altLang="en-US" sz="2400" b="1" dirty="0">
              <a:solidFill>
                <a:srgbClr val="0070C0"/>
              </a:solidFill>
              <a:latin typeface="微软雅黑" panose="020B0503020204020204" charset="-12"/>
              <a:ea typeface="微软雅黑" panose="020B0503020204020204" charset="-12"/>
            </a:endParaRPr>
          </a:p>
        </p:txBody>
      </p:sp>
      <p:sp>
        <p:nvSpPr>
          <p:cNvPr id="2" name="文本框 1"/>
          <p:cNvSpPr txBox="1"/>
          <p:nvPr/>
        </p:nvSpPr>
        <p:spPr>
          <a:xfrm>
            <a:off x="1224915" y="1511935"/>
            <a:ext cx="5890260" cy="583565"/>
          </a:xfrm>
          <a:prstGeom prst="rect">
            <a:avLst/>
          </a:prstGeom>
          <a:noFill/>
        </p:spPr>
        <p:txBody>
          <a:bodyPr wrap="square" rtlCol="0">
            <a:spAutoFit/>
          </a:bodyPr>
          <a:p>
            <a:r>
              <a:rPr lang="zh-CN" altLang="en-US" sz="3200" b="1">
                <a:solidFill>
                  <a:srgbClr val="FF0000"/>
                </a:solidFill>
              </a:rPr>
              <a:t>写单测需要多久？</a:t>
            </a:r>
            <a:endParaRPr lang="zh-CN" altLang="en-US" sz="3200" b="1">
              <a:solidFill>
                <a:srgbClr val="FF0000"/>
              </a:solidFill>
            </a:endParaRPr>
          </a:p>
        </p:txBody>
      </p:sp>
      <p:pic>
        <p:nvPicPr>
          <p:cNvPr id="112" name="图片 111"/>
          <p:cNvPicPr/>
          <p:nvPr/>
        </p:nvPicPr>
        <p:blipFill>
          <a:blip r:embed="rId2"/>
          <a:stretch>
            <a:fillRect/>
          </a:stretch>
        </p:blipFill>
        <p:spPr>
          <a:xfrm>
            <a:off x="1294765" y="2493645"/>
            <a:ext cx="6136005" cy="2400300"/>
          </a:xfrm>
          <a:prstGeom prst="rect">
            <a:avLst/>
          </a:prstGeom>
          <a:noFill/>
          <a:ln w="9525">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24578"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24579"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24580" name="TextBox 1"/>
          <p:cNvSpPr/>
          <p:nvPr/>
        </p:nvSpPr>
        <p:spPr>
          <a:xfrm>
            <a:off x="288925" y="142875"/>
            <a:ext cx="4535488" cy="460375"/>
          </a:xfrm>
          <a:prstGeom prst="rect">
            <a:avLst/>
          </a:prstGeom>
          <a:noFill/>
          <a:ln w="9525">
            <a:noFill/>
          </a:ln>
        </p:spPr>
        <p:txBody>
          <a:bodyPr wrap="square" anchor="t" anchorCtr="0">
            <a:spAutoFit/>
          </a:bodyPr>
          <a:p>
            <a:pPr algn="l">
              <a:buClrTx/>
              <a:buSzTx/>
            </a:pPr>
            <a:r>
              <a:rPr lang="zh-CN" altLang="en-US" sz="2400" b="1" dirty="0">
                <a:solidFill>
                  <a:srgbClr val="0070C0"/>
                </a:solidFill>
                <a:latin typeface="微软雅黑" panose="020B0503020204020204" charset="-12"/>
                <a:ea typeface="微软雅黑" panose="020B0503020204020204" charset="-12"/>
              </a:rPr>
              <a:t>为什么做单元测试</a:t>
            </a:r>
            <a:endParaRPr lang="zh-CN" altLang="en-US" sz="2400" b="1" dirty="0">
              <a:solidFill>
                <a:srgbClr val="0070C0"/>
              </a:solidFill>
              <a:latin typeface="微软雅黑" panose="020B0503020204020204" charset="-12"/>
              <a:ea typeface="微软雅黑" panose="020B0503020204020204" charset="-12"/>
            </a:endParaRPr>
          </a:p>
        </p:txBody>
      </p:sp>
      <p:pic>
        <p:nvPicPr>
          <p:cNvPr id="113" name="图片 112"/>
          <p:cNvPicPr/>
          <p:nvPr/>
        </p:nvPicPr>
        <p:blipFill>
          <a:blip r:embed="rId2"/>
          <a:stretch>
            <a:fillRect/>
          </a:stretch>
        </p:blipFill>
        <p:spPr>
          <a:xfrm>
            <a:off x="2160905" y="2376170"/>
            <a:ext cx="7536180" cy="3669665"/>
          </a:xfrm>
          <a:prstGeom prst="rect">
            <a:avLst/>
          </a:prstGeom>
          <a:noFill/>
          <a:ln w="9525">
            <a:noFill/>
          </a:ln>
        </p:spPr>
      </p:pic>
      <p:sp>
        <p:nvSpPr>
          <p:cNvPr id="3" name="文本框 2"/>
          <p:cNvSpPr txBox="1"/>
          <p:nvPr/>
        </p:nvSpPr>
        <p:spPr>
          <a:xfrm>
            <a:off x="900430" y="958215"/>
            <a:ext cx="9335770" cy="1322070"/>
          </a:xfrm>
          <a:prstGeom prst="rect">
            <a:avLst/>
          </a:prstGeom>
          <a:noFill/>
        </p:spPr>
        <p:txBody>
          <a:bodyPr wrap="square" rtlCol="0">
            <a:spAutoFit/>
          </a:bodyPr>
          <a:p>
            <a:r>
              <a:rPr lang="zh-CN" altLang="en-US" sz="2000"/>
              <a:t>在《单元测试的艺术》这本书提到一个案例：找了开发能力相近的两个团队，同时开发相近的需求。进行单测的团队在编码阶段时长增长了一倍，从7天到14天，但是，这个团队在集成测试阶段的表现非常顺畅，bug量小，定位bug迅速等。最终的效果，整体交付时间和缺陷数，均是单测团队最少。</a:t>
            </a:r>
            <a:endParaRPr lang="zh-CN" altLang="en-US" sz="2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24578"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24579"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24580" name="TextBox 1"/>
          <p:cNvSpPr/>
          <p:nvPr/>
        </p:nvSpPr>
        <p:spPr>
          <a:xfrm>
            <a:off x="288925" y="142875"/>
            <a:ext cx="4535488" cy="460375"/>
          </a:xfrm>
          <a:prstGeom prst="rect">
            <a:avLst/>
          </a:prstGeom>
          <a:noFill/>
          <a:ln w="9525">
            <a:noFill/>
          </a:ln>
        </p:spPr>
        <p:txBody>
          <a:bodyPr wrap="square" anchor="t" anchorCtr="0">
            <a:spAutoFit/>
          </a:bodyPr>
          <a:p>
            <a:pPr algn="l">
              <a:buClrTx/>
              <a:buSzTx/>
            </a:pPr>
            <a:r>
              <a:rPr lang="zh-CN" altLang="en-US" sz="2400" b="1" dirty="0">
                <a:solidFill>
                  <a:srgbClr val="0070C0"/>
                </a:solidFill>
                <a:latin typeface="微软雅黑" panose="020B0503020204020204" charset="-12"/>
                <a:ea typeface="微软雅黑" panose="020B0503020204020204" charset="-12"/>
              </a:rPr>
              <a:t>为什么做单元测试</a:t>
            </a:r>
            <a:endParaRPr lang="zh-CN" altLang="en-US" sz="2400" b="1" dirty="0">
              <a:solidFill>
                <a:srgbClr val="0070C0"/>
              </a:solidFill>
              <a:latin typeface="微软雅黑" panose="020B0503020204020204" charset="-12"/>
              <a:ea typeface="微软雅黑" panose="020B0503020204020204" charset="-12"/>
            </a:endParaRPr>
          </a:p>
        </p:txBody>
      </p:sp>
      <p:sp>
        <p:nvSpPr>
          <p:cNvPr id="2" name="文本框 1"/>
          <p:cNvSpPr txBox="1"/>
          <p:nvPr/>
        </p:nvSpPr>
        <p:spPr>
          <a:xfrm>
            <a:off x="1800860" y="1439545"/>
            <a:ext cx="5211445" cy="1198880"/>
          </a:xfrm>
          <a:prstGeom prst="rect">
            <a:avLst/>
          </a:prstGeom>
          <a:noFill/>
        </p:spPr>
        <p:txBody>
          <a:bodyPr wrap="square" rtlCol="0">
            <a:spAutoFit/>
          </a:bodyPr>
          <a:p>
            <a:pPr marL="285750" indent="-285750">
              <a:buFont typeface="Arial" panose="020B0604020202020204" pitchFamily="34" charset="0"/>
              <a:buChar char="•"/>
            </a:pPr>
            <a:r>
              <a:rPr lang="zh-CN" altLang="en-US" sz="2400"/>
              <a:t>提高代码质量</a:t>
            </a:r>
            <a:endParaRPr lang="zh-CN" altLang="en-US" sz="2400"/>
          </a:p>
          <a:p>
            <a:pPr marL="285750" indent="-285750">
              <a:buFont typeface="Arial" panose="020B0604020202020204" pitchFamily="34" charset="0"/>
              <a:buChar char="•"/>
            </a:pPr>
            <a:r>
              <a:rPr lang="zh-CN" altLang="en-US" sz="2400"/>
              <a:t>提升工作效率</a:t>
            </a:r>
            <a:endParaRPr lang="zh-CN" altLang="en-US" sz="2400"/>
          </a:p>
          <a:p>
            <a:pPr marL="285750" indent="-285750">
              <a:buFont typeface="Arial" panose="020B0604020202020204" pitchFamily="34" charset="0"/>
              <a:buChar char="•"/>
            </a:pPr>
            <a:r>
              <a:rPr lang="zh-CN" altLang="en-US" sz="2400"/>
              <a:t>节约维护成本</a:t>
            </a:r>
            <a:endParaRPr lang="zh-CN" altLang="en-US" sz="2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1"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5122"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5123"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5124" name="标题 1"/>
          <p:cNvSpPr/>
          <p:nvPr/>
        </p:nvSpPr>
        <p:spPr>
          <a:xfrm>
            <a:off x="288925" y="71438"/>
            <a:ext cx="10369550" cy="739775"/>
          </a:xfrm>
          <a:prstGeom prst="rect">
            <a:avLst/>
          </a:prstGeom>
          <a:noFill/>
          <a:ln w="9525">
            <a:noFill/>
          </a:ln>
        </p:spPr>
        <p:txBody>
          <a:bodyPr anchor="ctr" anchorCtr="0"/>
          <a:p>
            <a:r>
              <a:rPr lang="zh-CN" altLang="en-US" sz="2400" b="1" dirty="0">
                <a:solidFill>
                  <a:srgbClr val="0070C0"/>
                </a:solidFill>
                <a:latin typeface="微软雅黑" panose="020B0503020204020204" charset="-12"/>
                <a:ea typeface="微软雅黑" panose="020B0503020204020204" charset="-12"/>
                <a:sym typeface="宋体" panose="02010600030101010101" pitchFamily="2" charset="-122"/>
              </a:rPr>
              <a:t>课程目标</a:t>
            </a:r>
            <a:endParaRPr lang="zh-CN" altLang="en-US" dirty="0">
              <a:latin typeface="Arial" panose="020B0604020202020204" pitchFamily="34" charset="0"/>
              <a:ea typeface="宋体" panose="02010600030101010101" pitchFamily="2" charset="-122"/>
            </a:endParaRPr>
          </a:p>
        </p:txBody>
      </p:sp>
      <p:sp>
        <p:nvSpPr>
          <p:cNvPr id="5125" name="文本框 3"/>
          <p:cNvSpPr/>
          <p:nvPr/>
        </p:nvSpPr>
        <p:spPr>
          <a:xfrm>
            <a:off x="434975" y="1255713"/>
            <a:ext cx="6184900" cy="493712"/>
          </a:xfrm>
          <a:prstGeom prst="rect">
            <a:avLst/>
          </a:prstGeom>
          <a:noFill/>
          <a:ln w="9525">
            <a:noFill/>
          </a:ln>
        </p:spPr>
        <p:txBody>
          <a:bodyPr wrap="none" anchor="t" anchorCtr="0">
            <a:spAutoFit/>
          </a:bodyPr>
          <a:p>
            <a:r>
              <a:rPr lang="zh-CN" altLang="en-US" sz="2600" b="1" dirty="0">
                <a:solidFill>
                  <a:srgbClr val="0070C0"/>
                </a:solidFill>
                <a:latin typeface="微软雅黑" panose="020B0503020204020204" charset="-12"/>
                <a:ea typeface="微软雅黑" panose="020B0503020204020204" charset="-12"/>
                <a:sym typeface="微软雅黑" panose="020B0503020204020204" charset="-12"/>
              </a:rPr>
              <a:t>学完这门课程，我们希望达成什么目标？</a:t>
            </a:r>
            <a:endParaRPr lang="zh-CN" altLang="en-US" dirty="0">
              <a:latin typeface="Arial" panose="020B0604020202020204" pitchFamily="34" charset="0"/>
              <a:ea typeface="宋体" panose="02010600030101010101" pitchFamily="2" charset="-122"/>
            </a:endParaRPr>
          </a:p>
        </p:txBody>
      </p:sp>
      <p:sp>
        <p:nvSpPr>
          <p:cNvPr id="5126" name="文本框 5"/>
          <p:cNvSpPr/>
          <p:nvPr/>
        </p:nvSpPr>
        <p:spPr>
          <a:xfrm>
            <a:off x="692150" y="2303463"/>
            <a:ext cx="9750425" cy="1198880"/>
          </a:xfrm>
          <a:prstGeom prst="rect">
            <a:avLst/>
          </a:prstGeom>
          <a:noFill/>
          <a:ln w="9525">
            <a:noFill/>
          </a:ln>
        </p:spPr>
        <p:txBody>
          <a:bodyPr wrap="square" anchor="t" anchorCtr="0">
            <a:spAutoFit/>
          </a:bodyPr>
          <a:p>
            <a:r>
              <a:rPr lang="en-US" altLang="zh-CN" sz="2400" dirty="0">
                <a:solidFill>
                  <a:srgbClr val="366092"/>
                </a:solidFill>
                <a:latin typeface="微软雅黑" panose="020B0503020204020204" charset="-12"/>
                <a:ea typeface="微软雅黑" panose="020B0503020204020204" charset="-12"/>
                <a:sym typeface="微软雅黑" panose="020B0503020204020204" charset="-12"/>
              </a:rPr>
              <a:t>1. </a:t>
            </a:r>
            <a:r>
              <a:rPr lang="zh-CN" altLang="en-US" sz="2400" dirty="0">
                <a:solidFill>
                  <a:srgbClr val="366092"/>
                </a:solidFill>
                <a:latin typeface="微软雅黑" panose="020B0503020204020204" charset="-12"/>
                <a:ea typeface="微软雅黑" panose="020B0503020204020204" charset="-12"/>
                <a:sym typeface="微软雅黑" panose="020B0503020204020204" charset="-12"/>
              </a:rPr>
              <a:t>了解单元测试的定义</a:t>
            </a:r>
            <a:endParaRPr lang="zh-CN" altLang="en-US" sz="2400" dirty="0">
              <a:solidFill>
                <a:srgbClr val="366092"/>
              </a:solidFill>
              <a:latin typeface="微软雅黑" panose="020B0503020204020204" charset="-12"/>
              <a:ea typeface="微软雅黑" panose="020B0503020204020204" charset="-12"/>
              <a:sym typeface="微软雅黑" panose="020B0503020204020204" charset="-12"/>
            </a:endParaRPr>
          </a:p>
          <a:p>
            <a:r>
              <a:rPr lang="en-US" altLang="zh-CN" sz="2400" dirty="0">
                <a:solidFill>
                  <a:srgbClr val="366092"/>
                </a:solidFill>
                <a:latin typeface="微软雅黑" panose="020B0503020204020204" charset="-12"/>
                <a:ea typeface="微软雅黑" panose="020B0503020204020204" charset="-12"/>
                <a:sym typeface="微软雅黑" panose="020B0503020204020204" charset="-12"/>
              </a:rPr>
              <a:t>2. </a:t>
            </a:r>
            <a:r>
              <a:rPr lang="zh-CN" altLang="en-US" sz="2400" dirty="0">
                <a:solidFill>
                  <a:srgbClr val="366092"/>
                </a:solidFill>
                <a:latin typeface="微软雅黑" panose="020B0503020204020204" charset="-12"/>
                <a:ea typeface="微软雅黑" panose="020B0503020204020204" charset="-12"/>
                <a:sym typeface="微软雅黑" panose="020B0503020204020204" charset="-12"/>
              </a:rPr>
              <a:t>认识单元测试的重要性</a:t>
            </a:r>
            <a:endParaRPr lang="zh-CN" altLang="en-US" sz="2400" dirty="0">
              <a:solidFill>
                <a:srgbClr val="366092"/>
              </a:solidFill>
              <a:latin typeface="微软雅黑" panose="020B0503020204020204" charset="-12"/>
              <a:ea typeface="微软雅黑" panose="020B0503020204020204" charset="-12"/>
              <a:sym typeface="微软雅黑" panose="020B0503020204020204" charset="-12"/>
            </a:endParaRPr>
          </a:p>
          <a:p>
            <a:r>
              <a:rPr lang="en-US" altLang="zh-CN" sz="2400" dirty="0">
                <a:solidFill>
                  <a:srgbClr val="366092"/>
                </a:solidFill>
                <a:latin typeface="微软雅黑" panose="020B0503020204020204" charset="-12"/>
                <a:ea typeface="微软雅黑" panose="020B0503020204020204" charset="-12"/>
                <a:sym typeface="微软雅黑" panose="020B0503020204020204" charset="-12"/>
              </a:rPr>
              <a:t>3. </a:t>
            </a:r>
            <a:r>
              <a:rPr lang="zh-CN" altLang="en-US" sz="2400" dirty="0">
                <a:solidFill>
                  <a:srgbClr val="366092"/>
                </a:solidFill>
                <a:latin typeface="微软雅黑" panose="020B0503020204020204" charset="-12"/>
                <a:ea typeface="微软雅黑" panose="020B0503020204020204" charset="-12"/>
                <a:sym typeface="微软雅黑" panose="020B0503020204020204" charset="-12"/>
              </a:rPr>
              <a:t>掌握单元测试的方法</a:t>
            </a:r>
            <a:endParaRPr lang="zh-CN" altLang="en-US" sz="2400" dirty="0">
              <a:solidFill>
                <a:srgbClr val="366092"/>
              </a:solidFill>
              <a:latin typeface="微软雅黑" panose="020B0503020204020204" charset="-12"/>
              <a:ea typeface="微软雅黑" panose="020B0503020204020204" charset="-12"/>
              <a:sym typeface="微软雅黑" panose="020B0503020204020204" charset="-1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1"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0722"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Calibri" panose="020F0502020204030204" charset="-122"/>
              <a:ea typeface="宋体" panose="02010600030101010101" pitchFamily="2" charset="-122"/>
            </a:endParaRPr>
          </a:p>
        </p:txBody>
      </p:sp>
      <p:pic>
        <p:nvPicPr>
          <p:cNvPr id="30723"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30724"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30725" name="文本框 9"/>
          <p:cNvSpPr/>
          <p:nvPr/>
        </p:nvSpPr>
        <p:spPr>
          <a:xfrm>
            <a:off x="8556625" y="5957888"/>
            <a:ext cx="2163763" cy="250825"/>
          </a:xfrm>
          <a:prstGeom prst="rect">
            <a:avLst/>
          </a:prstGeom>
          <a:noFill/>
          <a:ln w="9525">
            <a:noFill/>
          </a:ln>
        </p:spPr>
        <p:txBody>
          <a:bodyPr wrap="none" anchor="t" anchorCtr="0">
            <a:spAutoFit/>
          </a:bodyPr>
          <a:p>
            <a:r>
              <a:rPr lang="zh-CN" altLang="en-US" sz="10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深信服科技研发专业能力系列课程</a:t>
            </a:r>
            <a:endParaRPr lang="zh-CN" altLang="en-US">
              <a:latin typeface="Calibri" panose="020F0502020204030204" charset="-122"/>
              <a:ea typeface="宋体" panose="02010600030101010101" pitchFamily="2" charset="-122"/>
            </a:endParaRPr>
          </a:p>
        </p:txBody>
      </p:sp>
      <p:pic>
        <p:nvPicPr>
          <p:cNvPr id="30726"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8200" name="TextBox 23"/>
          <p:cNvSpPr/>
          <p:nvPr/>
        </p:nvSpPr>
        <p:spPr>
          <a:xfrm>
            <a:off x="5483225" y="2625716"/>
            <a:ext cx="5103812" cy="633730"/>
          </a:xfrm>
          <a:prstGeom prst="rect">
            <a:avLst/>
          </a:prstGeom>
          <a:noFill/>
          <a:ln w="9525">
            <a:noFill/>
          </a:ln>
        </p:spPr>
        <p:txBody>
          <a:bodyPr wrap="square" lIns="64802" tIns="32401" rIns="64802" bIns="32401">
            <a:spAutoFit/>
            <a:scene3d>
              <a:camera prst="orthographicFront"/>
              <a:lightRig rig="threePt" dir="t"/>
            </a:scene3d>
          </a:bodyPr>
          <a:p>
            <a:pPr algn="r" fontAlgn="base"/>
            <a:r>
              <a:rPr lang="zh-CN" altLang="en-US" sz="3700" b="1" strike="noStrike" noProof="1" dirty="0">
                <a:solidFill>
                  <a:schemeClr val="tx1"/>
                </a:solidFill>
                <a:latin typeface="微软雅黑" panose="020B0503020204020204" charset="-12"/>
                <a:ea typeface="微软雅黑" panose="020B0503020204020204" charset="-12"/>
                <a:cs typeface="+mn-cs"/>
                <a:sym typeface="微软雅黑" panose="020B0503020204020204" charset="-12"/>
              </a:rPr>
              <a:t>怎么做单元</a:t>
            </a:r>
            <a:r>
              <a:rPr lang="zh-CN" altLang="en-US" sz="3700" b="1" strike="noStrike" noProof="1" dirty="0">
                <a:solidFill>
                  <a:schemeClr val="tx1"/>
                </a:solidFill>
                <a:latin typeface="微软雅黑" panose="020B0503020204020204" charset="-12"/>
                <a:ea typeface="微软雅黑" panose="020B0503020204020204" charset="-12"/>
                <a:cs typeface="+mn-cs"/>
                <a:sym typeface="微软雅黑" panose="020B0503020204020204" charset="-12"/>
              </a:rPr>
              <a:t>测试</a:t>
            </a:r>
            <a:endParaRPr lang="zh-CN" altLang="en-US" sz="3700" b="1" strike="noStrike" noProof="1" dirty="0">
              <a:solidFill>
                <a:schemeClr val="tx1"/>
              </a:solidFill>
              <a:latin typeface="微软雅黑" panose="020B0503020204020204" charset="-12"/>
              <a:ea typeface="微软雅黑" panose="020B0503020204020204" charset="-12"/>
              <a:cs typeface="+mn-cs"/>
              <a:sym typeface="微软雅黑" panose="020B0503020204020204" charset="-12"/>
            </a:endParaRPr>
          </a:p>
        </p:txBody>
      </p:sp>
      <p:sp>
        <p:nvSpPr>
          <p:cNvPr id="30728" name="直线连接符 6"/>
          <p:cNvSpPr/>
          <p:nvPr/>
        </p:nvSpPr>
        <p:spPr>
          <a:xfrm flipV="1">
            <a:off x="5686425" y="3395663"/>
            <a:ext cx="4886325" cy="1587"/>
          </a:xfrm>
          <a:prstGeom prst="line">
            <a:avLst/>
          </a:prstGeom>
          <a:ln w="19050" cap="flat" cmpd="sng">
            <a:solidFill>
              <a:srgbClr val="7F7F7F"/>
            </a:solidFill>
            <a:prstDash val="solid"/>
            <a:miter/>
            <a:headEnd type="none" w="med" len="med"/>
            <a:tailEnd type="none" w="med" len="med"/>
          </a:ln>
        </p:spPr>
      </p:sp>
      <p:grpSp>
        <p:nvGrpSpPr>
          <p:cNvPr id="30729" name="组合 8201"/>
          <p:cNvGrpSpPr>
            <a:grpSpLocks noChangeAspect="1"/>
          </p:cNvGrpSpPr>
          <p:nvPr/>
        </p:nvGrpSpPr>
        <p:grpSpPr>
          <a:xfrm>
            <a:off x="8520113" y="3613150"/>
            <a:ext cx="2052637" cy="406400"/>
            <a:chOff x="0" y="0"/>
            <a:chExt cx="2172097" cy="430362"/>
          </a:xfrm>
        </p:grpSpPr>
        <p:pic>
          <p:nvPicPr>
            <p:cNvPr id="30730" name="图片 6"/>
            <p:cNvPicPr>
              <a:picLocks noChangeAspect="1"/>
            </p:cNvPicPr>
            <p:nvPr/>
          </p:nvPicPr>
          <p:blipFill>
            <a:blip r:embed="rId4">
              <a:lum bright="-39987" contrast="-39999"/>
            </a:blip>
            <a:stretch>
              <a:fillRect/>
            </a:stretch>
          </p:blipFill>
          <p:spPr>
            <a:xfrm>
              <a:off x="0" y="0"/>
              <a:ext cx="430363" cy="430362"/>
            </a:xfrm>
            <a:prstGeom prst="rect">
              <a:avLst/>
            </a:prstGeom>
            <a:noFill/>
            <a:ln w="9525">
              <a:noFill/>
            </a:ln>
          </p:spPr>
        </p:pic>
        <p:pic>
          <p:nvPicPr>
            <p:cNvPr id="30731" name="图片 7"/>
            <p:cNvPicPr>
              <a:picLocks noChangeAspect="1"/>
            </p:cNvPicPr>
            <p:nvPr/>
          </p:nvPicPr>
          <p:blipFill>
            <a:blip r:embed="rId5">
              <a:lum bright="-39987" contrast="-39999"/>
            </a:blip>
            <a:stretch>
              <a:fillRect/>
            </a:stretch>
          </p:blipFill>
          <p:spPr>
            <a:xfrm>
              <a:off x="580578" y="0"/>
              <a:ext cx="430363" cy="430362"/>
            </a:xfrm>
            <a:prstGeom prst="rect">
              <a:avLst/>
            </a:prstGeom>
            <a:noFill/>
            <a:ln w="9525">
              <a:noFill/>
            </a:ln>
          </p:spPr>
        </p:pic>
        <p:pic>
          <p:nvPicPr>
            <p:cNvPr id="30732" name="图片 8"/>
            <p:cNvPicPr>
              <a:picLocks noChangeAspect="1"/>
            </p:cNvPicPr>
            <p:nvPr/>
          </p:nvPicPr>
          <p:blipFill>
            <a:blip r:embed="rId6">
              <a:lum bright="-39987" contrast="-39999"/>
            </a:blip>
            <a:stretch>
              <a:fillRect/>
            </a:stretch>
          </p:blipFill>
          <p:spPr>
            <a:xfrm>
              <a:off x="1161156" y="0"/>
              <a:ext cx="430363" cy="430362"/>
            </a:xfrm>
            <a:prstGeom prst="rect">
              <a:avLst/>
            </a:prstGeom>
            <a:noFill/>
            <a:ln w="9525">
              <a:noFill/>
            </a:ln>
          </p:spPr>
        </p:pic>
        <p:pic>
          <p:nvPicPr>
            <p:cNvPr id="30733" name="图片 9"/>
            <p:cNvPicPr>
              <a:picLocks noChangeAspect="1"/>
            </p:cNvPicPr>
            <p:nvPr/>
          </p:nvPicPr>
          <p:blipFill>
            <a:blip r:embed="rId7">
              <a:lum bright="-39987" contrast="-39999"/>
            </a:blip>
            <a:stretch>
              <a:fillRect/>
            </a:stretch>
          </p:blipFill>
          <p:spPr>
            <a:xfrm>
              <a:off x="1741734" y="0"/>
              <a:ext cx="430363" cy="430362"/>
            </a:xfrm>
            <a:prstGeom prst="rect">
              <a:avLst/>
            </a:prstGeom>
            <a:noFill/>
            <a:ln w="9525">
              <a:noFill/>
            </a:ln>
          </p:spPr>
        </p:pic>
      </p:grpSp>
      <p:pic>
        <p:nvPicPr>
          <p:cNvPr id="30734" name="图片 10"/>
          <p:cNvPicPr>
            <a:picLocks noChangeAspect="1"/>
          </p:cNvPicPr>
          <p:nvPr/>
        </p:nvPicPr>
        <p:blipFill>
          <a:blip r:embed="rId8"/>
          <a:stretch>
            <a:fillRect/>
          </a:stretch>
        </p:blipFill>
        <p:spPr>
          <a:xfrm>
            <a:off x="8866188" y="508000"/>
            <a:ext cx="1706562" cy="590550"/>
          </a:xfrm>
          <a:prstGeom prst="rect">
            <a:avLst/>
          </a:prstGeom>
          <a:noFill/>
          <a:ln w="9525">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69"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2770"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2771"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2772"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-FIRST</a:t>
            </a:r>
            <a:endParaRPr lang="en-US" altLang="zh-CN"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8" name="正五边形 7"/>
          <p:cNvSpPr/>
          <p:nvPr/>
        </p:nvSpPr>
        <p:spPr>
          <a:xfrm>
            <a:off x="7416800" y="1440180"/>
            <a:ext cx="1583690" cy="1296035"/>
          </a:xfrm>
          <a:prstGeom prst="pen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正五边形 8"/>
          <p:cNvSpPr/>
          <p:nvPr/>
        </p:nvSpPr>
        <p:spPr>
          <a:xfrm>
            <a:off x="5976620" y="2357755"/>
            <a:ext cx="1583690" cy="1296035"/>
          </a:xfrm>
          <a:prstGeom prst="pen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正五边形 9"/>
          <p:cNvSpPr/>
          <p:nvPr/>
        </p:nvSpPr>
        <p:spPr>
          <a:xfrm>
            <a:off x="8856980" y="2430145"/>
            <a:ext cx="1583690" cy="1296035"/>
          </a:xfrm>
          <a:prstGeom prst="pen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正五边形 10"/>
          <p:cNvSpPr/>
          <p:nvPr/>
        </p:nvSpPr>
        <p:spPr>
          <a:xfrm>
            <a:off x="6552565" y="3869690"/>
            <a:ext cx="1583690" cy="1296035"/>
          </a:xfrm>
          <a:prstGeom prst="pen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正五边形 11"/>
          <p:cNvSpPr/>
          <p:nvPr/>
        </p:nvSpPr>
        <p:spPr>
          <a:xfrm>
            <a:off x="8281035" y="3869690"/>
            <a:ext cx="1583690" cy="1296035"/>
          </a:xfrm>
          <a:prstGeom prst="pen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文本框 12"/>
          <p:cNvSpPr txBox="1"/>
          <p:nvPr/>
        </p:nvSpPr>
        <p:spPr>
          <a:xfrm>
            <a:off x="7920990" y="1853565"/>
            <a:ext cx="654685" cy="645160"/>
          </a:xfrm>
          <a:prstGeom prst="rect">
            <a:avLst/>
          </a:prstGeom>
          <a:noFill/>
        </p:spPr>
        <p:txBody>
          <a:bodyPr wrap="square" rtlCol="0">
            <a:spAutoFit/>
          </a:bodyPr>
          <a:p>
            <a:r>
              <a:rPr lang="en-US" altLang="zh-CN"/>
              <a:t>Fast</a:t>
            </a:r>
            <a:endParaRPr lang="en-US" altLang="zh-CN"/>
          </a:p>
          <a:p>
            <a:r>
              <a:rPr lang="zh-CN" altLang="zh-CN"/>
              <a:t>快速</a:t>
            </a:r>
            <a:endParaRPr lang="zh-CN" altLang="zh-CN"/>
          </a:p>
        </p:txBody>
      </p:sp>
      <p:sp>
        <p:nvSpPr>
          <p:cNvPr id="15" name="文本框 14"/>
          <p:cNvSpPr txBox="1"/>
          <p:nvPr/>
        </p:nvSpPr>
        <p:spPr>
          <a:xfrm>
            <a:off x="9001125" y="2789555"/>
            <a:ext cx="1532890" cy="645160"/>
          </a:xfrm>
          <a:prstGeom prst="rect">
            <a:avLst/>
          </a:prstGeom>
          <a:noFill/>
        </p:spPr>
        <p:txBody>
          <a:bodyPr wrap="square" rtlCol="0">
            <a:spAutoFit/>
          </a:bodyPr>
          <a:p>
            <a:r>
              <a:rPr lang="en-US" altLang="zh-CN"/>
              <a:t>Independent</a:t>
            </a:r>
            <a:r>
              <a:rPr lang="zh-CN" altLang="en-US"/>
              <a:t>独立</a:t>
            </a:r>
            <a:endParaRPr lang="zh-CN" altLang="en-US"/>
          </a:p>
        </p:txBody>
      </p:sp>
      <p:sp>
        <p:nvSpPr>
          <p:cNvPr id="16" name="文本框 15"/>
          <p:cNvSpPr txBox="1"/>
          <p:nvPr/>
        </p:nvSpPr>
        <p:spPr>
          <a:xfrm>
            <a:off x="360680" y="720090"/>
            <a:ext cx="4831715" cy="5754370"/>
          </a:xfrm>
          <a:prstGeom prst="rect">
            <a:avLst/>
          </a:prstGeom>
          <a:noFill/>
        </p:spPr>
        <p:txBody>
          <a:bodyPr wrap="square" rtlCol="0">
            <a:spAutoFit/>
          </a:bodyPr>
          <a:p>
            <a:pPr marL="285750" indent="-285750">
              <a:buFont typeface="Arial" panose="020B0604020202020204" pitchFamily="34" charset="0"/>
              <a:buChar char="•"/>
            </a:pPr>
            <a:r>
              <a:rPr lang="en-US" altLang="zh-CN" sz="1600" b="1"/>
              <a:t>Fast: </a:t>
            </a:r>
            <a:r>
              <a:rPr lang="zh-CN" altLang="en-US" sz="1600"/>
              <a:t>在调试程序的过程中，需要多次运行单元测试去验证被测试模块是否正确，应该为了节省时间，单元测试必须可以快速执行。</a:t>
            </a:r>
            <a:endParaRPr lang="zh-CN" altLang="en-US" sz="1600"/>
          </a:p>
          <a:p>
            <a:pPr marL="285750" indent="-285750">
              <a:buFont typeface="Arial" panose="020B0604020202020204" pitchFamily="34" charset="0"/>
              <a:buChar char="•"/>
            </a:pPr>
            <a:r>
              <a:rPr lang="en-US" altLang="zh-CN" sz="1600" b="1"/>
              <a:t>Independent: </a:t>
            </a:r>
            <a:r>
              <a:rPr lang="zh-CN" altLang="en-US" sz="1600"/>
              <a:t>单元测试可独立运行，测试用例直接无依赖，对外部资源无依赖，测试顺序不影响测试结果，测试过程中产生的外部资源文件需要在测试完成后销毁。</a:t>
            </a:r>
            <a:endParaRPr lang="zh-CN" altLang="en-US" sz="1600"/>
          </a:p>
          <a:p>
            <a:pPr marL="285750" indent="-285750">
              <a:buFont typeface="Arial" panose="020B0604020202020204" pitchFamily="34" charset="0"/>
              <a:buChar char="•"/>
            </a:pPr>
            <a:r>
              <a:rPr lang="en-US" altLang="zh-CN" sz="1600" b="1"/>
              <a:t>Repeatable: </a:t>
            </a:r>
            <a:r>
              <a:rPr lang="zh-CN" altLang="en-US" sz="1600"/>
              <a:t>单元测试需要可以稳定重复的运行，每次得到的结果需要保持一致，如果连测试结果都不稳定，或者测试过程经常出现失败的情况，那么单元测试也没有意义了。</a:t>
            </a:r>
            <a:endParaRPr lang="zh-CN" altLang="en-US" sz="1600"/>
          </a:p>
          <a:p>
            <a:pPr marL="285750" indent="-285750">
              <a:buFont typeface="Arial" panose="020B0604020202020204" pitchFamily="34" charset="0"/>
              <a:buChar char="•"/>
            </a:pPr>
            <a:r>
              <a:rPr lang="en-US" altLang="zh-CN" sz="1600" b="1">
                <a:sym typeface="+mn-ea"/>
              </a:rPr>
              <a:t>Self Validating: </a:t>
            </a:r>
            <a:r>
              <a:rPr lang="en-US" altLang="zh-CN" sz="1600">
                <a:sym typeface="+mn-ea"/>
              </a:rPr>
              <a:t>单元测试由用例自动进行验证的，不依赖人工验证，这是因为人工验证耗费不必要的时间，而且没有办法保证验证结果的准确性，通常来说单元测试的自我验证就是由测试程序直接告诉开发者通过或不通过，不需要让开发者通过输出结果来判断自己的测试用例是否通过。</a:t>
            </a:r>
            <a:endParaRPr lang="en-US" altLang="zh-CN" sz="1600">
              <a:sym typeface="+mn-ea"/>
            </a:endParaRPr>
          </a:p>
          <a:p>
            <a:pPr marL="285750" indent="-285750">
              <a:buFont typeface="Arial" panose="020B0604020202020204" pitchFamily="34" charset="0"/>
              <a:buChar char="•"/>
            </a:pPr>
            <a:r>
              <a:rPr lang="en-US" altLang="zh-CN" sz="1600" b="1">
                <a:sym typeface="+mn-ea"/>
              </a:rPr>
              <a:t>Timely: </a:t>
            </a:r>
            <a:r>
              <a:rPr lang="en-US" altLang="zh-CN" sz="1600">
                <a:sym typeface="+mn-ea"/>
              </a:rPr>
              <a:t>单元测试必须及时进行编写，更新和维护，以保证用例可以随着业务代码的变化动态的保障质量。单元测试通常是在写函数实现前就需要写好的，这样能让单元测试在开发者写函数实现的过程中起到校验的作用，避免开发者犯错。</a:t>
            </a:r>
            <a:endParaRPr lang="en-US" altLang="zh-CN" sz="1600">
              <a:sym typeface="+mn-ea"/>
            </a:endParaRPr>
          </a:p>
          <a:p>
            <a:pPr marL="285750" indent="-285750">
              <a:buFont typeface="Arial" panose="020B0604020202020204" pitchFamily="34" charset="0"/>
              <a:buChar char="•"/>
            </a:pPr>
            <a:endParaRPr lang="zh-CN" altLang="en-US" sz="1600"/>
          </a:p>
        </p:txBody>
      </p:sp>
      <p:sp>
        <p:nvSpPr>
          <p:cNvPr id="17" name="文本框 16"/>
          <p:cNvSpPr txBox="1"/>
          <p:nvPr/>
        </p:nvSpPr>
        <p:spPr>
          <a:xfrm>
            <a:off x="6264910" y="2755900"/>
            <a:ext cx="1151255" cy="645160"/>
          </a:xfrm>
          <a:prstGeom prst="rect">
            <a:avLst/>
          </a:prstGeom>
          <a:noFill/>
        </p:spPr>
        <p:txBody>
          <a:bodyPr wrap="square" rtlCol="0">
            <a:spAutoFit/>
          </a:bodyPr>
          <a:p>
            <a:r>
              <a:rPr lang="en-US" altLang="zh-CN"/>
              <a:t>Timely</a:t>
            </a:r>
            <a:endParaRPr lang="en-US" altLang="zh-CN"/>
          </a:p>
          <a:p>
            <a:r>
              <a:rPr lang="zh-CN" altLang="en-US"/>
              <a:t>及时</a:t>
            </a:r>
            <a:endParaRPr lang="zh-CN" altLang="en-US"/>
          </a:p>
        </p:txBody>
      </p:sp>
      <p:sp>
        <p:nvSpPr>
          <p:cNvPr id="18" name="文本框 17"/>
          <p:cNvSpPr txBox="1"/>
          <p:nvPr/>
        </p:nvSpPr>
        <p:spPr>
          <a:xfrm>
            <a:off x="6322695" y="4258310"/>
            <a:ext cx="2138680" cy="645160"/>
          </a:xfrm>
          <a:prstGeom prst="rect">
            <a:avLst/>
          </a:prstGeom>
          <a:noFill/>
        </p:spPr>
        <p:txBody>
          <a:bodyPr wrap="square" rtlCol="0">
            <a:spAutoFit/>
          </a:bodyPr>
          <a:p>
            <a:pPr algn="ctr"/>
            <a:r>
              <a:rPr lang="en-US" altLang="zh-CN"/>
              <a:t>Self Validating</a:t>
            </a:r>
            <a:endParaRPr lang="en-US" altLang="zh-CN"/>
          </a:p>
          <a:p>
            <a:pPr algn="ctr"/>
            <a:r>
              <a:rPr lang="zh-CN" altLang="en-US"/>
              <a:t>自验证</a:t>
            </a:r>
            <a:endParaRPr lang="zh-CN" altLang="en-US"/>
          </a:p>
        </p:txBody>
      </p:sp>
      <p:sp>
        <p:nvSpPr>
          <p:cNvPr id="19" name="文本框 18"/>
          <p:cNvSpPr txBox="1"/>
          <p:nvPr/>
        </p:nvSpPr>
        <p:spPr>
          <a:xfrm>
            <a:off x="8461375" y="4271010"/>
            <a:ext cx="1380490" cy="645160"/>
          </a:xfrm>
          <a:prstGeom prst="rect">
            <a:avLst/>
          </a:prstGeom>
          <a:noFill/>
        </p:spPr>
        <p:txBody>
          <a:bodyPr wrap="square" rtlCol="0">
            <a:spAutoFit/>
          </a:bodyPr>
          <a:p>
            <a:r>
              <a:rPr lang="en-US" altLang="zh-CN"/>
              <a:t>Repeatable</a:t>
            </a:r>
            <a:endParaRPr lang="en-US" altLang="zh-CN"/>
          </a:p>
          <a:p>
            <a:r>
              <a:rPr lang="zh-CN" altLang="en-US"/>
              <a:t>可重复的</a:t>
            </a:r>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69"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2770"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2771"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2772"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工程组织</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16" name="文本框 15"/>
          <p:cNvSpPr txBox="1"/>
          <p:nvPr/>
        </p:nvSpPr>
        <p:spPr>
          <a:xfrm>
            <a:off x="2376805" y="1336040"/>
            <a:ext cx="7187565" cy="3969385"/>
          </a:xfrm>
          <a:prstGeom prst="rect">
            <a:avLst/>
          </a:prstGeom>
          <a:noFill/>
        </p:spPr>
        <p:txBody>
          <a:bodyPr wrap="square" rtlCol="0">
            <a:spAutoFit/>
          </a:bodyPr>
          <a:p>
            <a:r>
              <a:rPr sz="2800"/>
              <a:t>project</a:t>
            </a:r>
            <a:endParaRPr sz="2800"/>
          </a:p>
          <a:p>
            <a:r>
              <a:rPr sz="2800"/>
              <a:t>   |--- src                 </a:t>
            </a:r>
            <a:r>
              <a:rPr lang="en-US" sz="2800"/>
              <a:t>   </a:t>
            </a:r>
            <a:r>
              <a:rPr sz="2800"/>
              <a:t>源码所在目录</a:t>
            </a:r>
            <a:endParaRPr sz="2800"/>
          </a:p>
          <a:p>
            <a:r>
              <a:rPr sz="2800"/>
              <a:t>   |--- unittest            </a:t>
            </a:r>
            <a:r>
              <a:rPr lang="en-US" sz="2800"/>
              <a:t> </a:t>
            </a:r>
            <a:r>
              <a:rPr sz="2800"/>
              <a:t>单元测试所在目录</a:t>
            </a:r>
            <a:endParaRPr sz="2800"/>
          </a:p>
          <a:p>
            <a:r>
              <a:rPr sz="2800"/>
              <a:t>           |---test_*.c     测试案例源文件</a:t>
            </a:r>
            <a:endParaRPr sz="2800"/>
          </a:p>
          <a:p>
            <a:r>
              <a:rPr sz="2800"/>
              <a:t>           |---makefile    编译运行测试案例的makefile</a:t>
            </a:r>
            <a:endParaRPr sz="2800"/>
          </a:p>
          <a:p>
            <a:r>
              <a:rPr sz="2800"/>
              <a:t>           |---main.c</a:t>
            </a:r>
            <a:endParaRPr sz="2800"/>
          </a:p>
          <a:p>
            <a:r>
              <a:rPr sz="2800"/>
              <a:t>   |--- makefile</a:t>
            </a:r>
            <a:endParaRPr sz="2800"/>
          </a:p>
          <a:p>
            <a:r>
              <a:rPr sz="2800"/>
              <a:t>   |--- ...</a:t>
            </a:r>
            <a:endParaRPr sz="28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69"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2770"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2771"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2772"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单元测试框架</a:t>
            </a:r>
            <a:endParaRPr lang="en-US" altLang="zh-CN"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五边形 1"/>
          <p:cNvSpPr/>
          <p:nvPr/>
        </p:nvSpPr>
        <p:spPr>
          <a:xfrm rot="5400000">
            <a:off x="1826895" y="1781810"/>
            <a:ext cx="770255" cy="967105"/>
          </a:xfrm>
          <a:prstGeom prst="homePlat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五边形 2"/>
          <p:cNvSpPr/>
          <p:nvPr/>
        </p:nvSpPr>
        <p:spPr>
          <a:xfrm rot="5400000">
            <a:off x="3915410" y="1781810"/>
            <a:ext cx="770255" cy="967105"/>
          </a:xfrm>
          <a:prstGeom prst="homePlat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五边形 3"/>
          <p:cNvSpPr/>
          <p:nvPr/>
        </p:nvSpPr>
        <p:spPr>
          <a:xfrm rot="5400000">
            <a:off x="6003290" y="1773555"/>
            <a:ext cx="770255" cy="967105"/>
          </a:xfrm>
          <a:prstGeom prst="homePlat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五边形 4"/>
          <p:cNvSpPr/>
          <p:nvPr/>
        </p:nvSpPr>
        <p:spPr>
          <a:xfrm rot="5400000">
            <a:off x="7997190" y="1773555"/>
            <a:ext cx="770255" cy="967105"/>
          </a:xfrm>
          <a:prstGeom prst="homePlat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1800225" y="1952625"/>
            <a:ext cx="821690" cy="368300"/>
          </a:xfrm>
          <a:prstGeom prst="rect">
            <a:avLst/>
          </a:prstGeom>
          <a:noFill/>
        </p:spPr>
        <p:txBody>
          <a:bodyPr wrap="square" rtlCol="0">
            <a:spAutoFit/>
          </a:bodyPr>
          <a:p>
            <a:r>
              <a:rPr lang="en-US" altLang="zh-CN"/>
              <a:t>c/c++</a:t>
            </a:r>
            <a:endParaRPr lang="en-US" altLang="zh-CN"/>
          </a:p>
        </p:txBody>
      </p:sp>
      <p:sp>
        <p:nvSpPr>
          <p:cNvPr id="7" name="文本框 6"/>
          <p:cNvSpPr txBox="1"/>
          <p:nvPr/>
        </p:nvSpPr>
        <p:spPr>
          <a:xfrm>
            <a:off x="3888740" y="1952625"/>
            <a:ext cx="989330" cy="368300"/>
          </a:xfrm>
          <a:prstGeom prst="rect">
            <a:avLst/>
          </a:prstGeom>
          <a:noFill/>
        </p:spPr>
        <p:txBody>
          <a:bodyPr wrap="square" rtlCol="0">
            <a:spAutoFit/>
          </a:bodyPr>
          <a:p>
            <a:r>
              <a:rPr lang="en-US" altLang="zh-CN"/>
              <a:t>python</a:t>
            </a:r>
            <a:endParaRPr lang="en-US" altLang="zh-CN"/>
          </a:p>
        </p:txBody>
      </p:sp>
      <p:sp>
        <p:nvSpPr>
          <p:cNvPr id="14" name="文本框 13"/>
          <p:cNvSpPr txBox="1"/>
          <p:nvPr/>
        </p:nvSpPr>
        <p:spPr>
          <a:xfrm>
            <a:off x="6120765" y="1944370"/>
            <a:ext cx="821690" cy="368300"/>
          </a:xfrm>
          <a:prstGeom prst="rect">
            <a:avLst/>
          </a:prstGeom>
          <a:noFill/>
        </p:spPr>
        <p:txBody>
          <a:bodyPr wrap="square" rtlCol="0">
            <a:spAutoFit/>
          </a:bodyPr>
          <a:p>
            <a:r>
              <a:rPr lang="en-US" altLang="zh-CN"/>
              <a:t>go</a:t>
            </a:r>
            <a:endParaRPr lang="en-US" altLang="zh-CN"/>
          </a:p>
        </p:txBody>
      </p:sp>
      <p:sp>
        <p:nvSpPr>
          <p:cNvPr id="20" name="文本框 19"/>
          <p:cNvSpPr txBox="1"/>
          <p:nvPr/>
        </p:nvSpPr>
        <p:spPr>
          <a:xfrm>
            <a:off x="7970520" y="1944370"/>
            <a:ext cx="821690" cy="368300"/>
          </a:xfrm>
          <a:prstGeom prst="rect">
            <a:avLst/>
          </a:prstGeom>
          <a:noFill/>
        </p:spPr>
        <p:txBody>
          <a:bodyPr wrap="square" rtlCol="0">
            <a:spAutoFit/>
          </a:bodyPr>
          <a:p>
            <a:r>
              <a:rPr lang="en-US" altLang="zh-CN"/>
              <a:t>java</a:t>
            </a:r>
            <a:endParaRPr lang="en-US" altLang="zh-CN"/>
          </a:p>
        </p:txBody>
      </p:sp>
      <p:sp>
        <p:nvSpPr>
          <p:cNvPr id="21" name="文本框 20"/>
          <p:cNvSpPr txBox="1"/>
          <p:nvPr/>
        </p:nvSpPr>
        <p:spPr>
          <a:xfrm>
            <a:off x="1731645" y="2741295"/>
            <a:ext cx="2380615" cy="1383665"/>
          </a:xfrm>
          <a:prstGeom prst="rect">
            <a:avLst/>
          </a:prstGeom>
          <a:noFill/>
        </p:spPr>
        <p:txBody>
          <a:bodyPr wrap="square" rtlCol="0">
            <a:spAutoFit/>
          </a:bodyPr>
          <a:p>
            <a:r>
              <a:rPr lang="zh-CN" altLang="en-US" sz="1200"/>
              <a:t>Check</a:t>
            </a:r>
            <a:endParaRPr lang="zh-CN" altLang="en-US" sz="1200"/>
          </a:p>
          <a:p>
            <a:r>
              <a:rPr lang="zh-CN" altLang="en-US" sz="1200"/>
              <a:t>Gtest</a:t>
            </a:r>
            <a:r>
              <a:rPr lang="en-US" altLang="zh-CN" sz="1200"/>
              <a:t>(</a:t>
            </a:r>
            <a:r>
              <a:rPr lang="zh-CN" altLang="en-US" sz="1200"/>
              <a:t>Google Test</a:t>
            </a:r>
            <a:r>
              <a:rPr lang="en-US" altLang="zh-CN" sz="1200"/>
              <a:t>)</a:t>
            </a:r>
            <a:endParaRPr lang="zh-CN" altLang="en-US" sz="1200"/>
          </a:p>
          <a:p>
            <a:r>
              <a:rPr lang="zh-CN" altLang="en-US" sz="1200"/>
              <a:t>CuTest</a:t>
            </a:r>
            <a:endParaRPr lang="zh-CN" altLang="en-US" sz="1200"/>
          </a:p>
          <a:p>
            <a:r>
              <a:rPr lang="zh-CN" altLang="en-US" sz="1200"/>
              <a:t>Cunit</a:t>
            </a:r>
            <a:endParaRPr lang="zh-CN" altLang="en-US" sz="1200"/>
          </a:p>
          <a:p>
            <a:r>
              <a:rPr lang="zh-CN" altLang="en-US" sz="1200"/>
              <a:t>CppUTest</a:t>
            </a:r>
            <a:r>
              <a:rPr lang="en-US" altLang="zh-CN" sz="1200"/>
              <a:t>(</a:t>
            </a:r>
            <a:r>
              <a:rPr lang="zh-CN" altLang="en-US" sz="1200"/>
              <a:t>Microsoft Cppunittest</a:t>
            </a:r>
            <a:r>
              <a:rPr lang="en-US" altLang="zh-CN" sz="1200"/>
              <a:t>)</a:t>
            </a:r>
            <a:endParaRPr lang="zh-CN" altLang="en-US" sz="1200"/>
          </a:p>
          <a:p>
            <a:r>
              <a:rPr lang="en-US" altLang="zh-CN" sz="1200">
                <a:solidFill>
                  <a:srgbClr val="FF0000"/>
                </a:solidFill>
              </a:rPr>
              <a:t>xtest</a:t>
            </a:r>
            <a:endParaRPr lang="en-US" altLang="zh-CN" sz="1200">
              <a:solidFill>
                <a:srgbClr val="FF0000"/>
              </a:solidFill>
            </a:endParaRPr>
          </a:p>
          <a:p>
            <a:r>
              <a:rPr lang="en-US" altLang="zh-CN" sz="1200">
                <a:solidFill>
                  <a:srgbClr val="FF0000"/>
                </a:solidFill>
              </a:rPr>
              <a:t>ut</a:t>
            </a:r>
            <a:endParaRPr lang="en-US" altLang="zh-CN" sz="1200">
              <a:solidFill>
                <a:srgbClr val="FF0000"/>
              </a:solidFill>
            </a:endParaRPr>
          </a:p>
        </p:txBody>
      </p:sp>
      <p:sp>
        <p:nvSpPr>
          <p:cNvPr id="22" name="文本框 21"/>
          <p:cNvSpPr txBox="1"/>
          <p:nvPr/>
        </p:nvSpPr>
        <p:spPr>
          <a:xfrm>
            <a:off x="4112260" y="2650490"/>
            <a:ext cx="1288415" cy="645160"/>
          </a:xfrm>
          <a:prstGeom prst="rect">
            <a:avLst/>
          </a:prstGeom>
          <a:noFill/>
        </p:spPr>
        <p:txBody>
          <a:bodyPr wrap="square" rtlCol="0">
            <a:spAutoFit/>
          </a:bodyPr>
          <a:p>
            <a:r>
              <a:rPr lang="zh-CN" altLang="en-US" sz="1200"/>
              <a:t>unittest</a:t>
            </a:r>
            <a:endParaRPr lang="zh-CN" altLang="en-US" sz="1200"/>
          </a:p>
          <a:p>
            <a:r>
              <a:rPr lang="zh-CN" altLang="en-US" sz="1200"/>
              <a:t>pytest</a:t>
            </a:r>
            <a:endParaRPr lang="zh-CN" altLang="en-US" sz="1200"/>
          </a:p>
          <a:p>
            <a:r>
              <a:rPr lang="zh-CN" altLang="en-US" sz="1200"/>
              <a:t>nose</a:t>
            </a:r>
            <a:endParaRPr lang="zh-CN" altLang="en-US" sz="1200"/>
          </a:p>
        </p:txBody>
      </p:sp>
      <p:sp>
        <p:nvSpPr>
          <p:cNvPr id="23" name="文本框 22"/>
          <p:cNvSpPr txBox="1"/>
          <p:nvPr/>
        </p:nvSpPr>
        <p:spPr>
          <a:xfrm>
            <a:off x="5950585" y="2741295"/>
            <a:ext cx="1034415" cy="829945"/>
          </a:xfrm>
          <a:prstGeom prst="rect">
            <a:avLst/>
          </a:prstGeom>
          <a:noFill/>
        </p:spPr>
        <p:txBody>
          <a:bodyPr wrap="square" rtlCol="0">
            <a:spAutoFit/>
          </a:bodyPr>
          <a:p>
            <a:r>
              <a:rPr lang="zh-CN" altLang="en-US" sz="1200"/>
              <a:t>gomock </a:t>
            </a:r>
            <a:endParaRPr lang="zh-CN" altLang="en-US" sz="1200"/>
          </a:p>
          <a:p>
            <a:r>
              <a:rPr lang="zh-CN" altLang="en-US" sz="1200"/>
              <a:t>gostub</a:t>
            </a:r>
            <a:endParaRPr lang="zh-CN" altLang="en-US" sz="1200"/>
          </a:p>
          <a:p>
            <a:r>
              <a:rPr lang="zh-CN" altLang="en-US" sz="1200"/>
              <a:t>monkey</a:t>
            </a:r>
            <a:endParaRPr lang="zh-CN" altLang="en-US" sz="1200"/>
          </a:p>
          <a:p>
            <a:r>
              <a:rPr lang="zh-CN" altLang="en-US" sz="1200"/>
              <a:t>Convey</a:t>
            </a:r>
            <a:endParaRPr lang="zh-CN" altLang="en-US" sz="1200"/>
          </a:p>
        </p:txBody>
      </p:sp>
      <p:sp>
        <p:nvSpPr>
          <p:cNvPr id="24" name="文本框 23"/>
          <p:cNvSpPr txBox="1"/>
          <p:nvPr/>
        </p:nvSpPr>
        <p:spPr>
          <a:xfrm>
            <a:off x="7920990" y="2741295"/>
            <a:ext cx="1936750" cy="1014730"/>
          </a:xfrm>
          <a:prstGeom prst="rect">
            <a:avLst/>
          </a:prstGeom>
          <a:noFill/>
        </p:spPr>
        <p:txBody>
          <a:bodyPr wrap="square" rtlCol="0">
            <a:spAutoFit/>
          </a:bodyPr>
          <a:p>
            <a:r>
              <a:rPr lang="zh-CN" altLang="en-US" sz="1200"/>
              <a:t>Junit</a:t>
            </a:r>
            <a:endParaRPr lang="zh-CN" altLang="en-US" sz="1200"/>
          </a:p>
          <a:p>
            <a:r>
              <a:rPr lang="en-US" altLang="zh-CN" sz="1200"/>
              <a:t>AssertJ</a:t>
            </a:r>
            <a:endParaRPr lang="en-US" altLang="zh-CN" sz="1200"/>
          </a:p>
          <a:p>
            <a:r>
              <a:rPr lang="en-US" altLang="zh-CN" sz="1200"/>
              <a:t>Hamcrest</a:t>
            </a:r>
            <a:endParaRPr lang="en-US" altLang="zh-CN" sz="1200"/>
          </a:p>
          <a:p>
            <a:r>
              <a:rPr lang="en-US" altLang="zh-CN" sz="1200"/>
              <a:t>Mockito</a:t>
            </a:r>
            <a:endParaRPr lang="en-US" altLang="zh-CN" sz="1200"/>
          </a:p>
          <a:p>
            <a:r>
              <a:rPr lang="en-US" altLang="zh-CN" sz="1200"/>
              <a:t>JSONassert</a:t>
            </a:r>
            <a:endParaRPr lang="en-US" altLang="zh-CN" sz="12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69"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2770"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2771"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2772"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单元测试框架</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--ut</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为例</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3" name="文本框 2"/>
          <p:cNvSpPr txBox="1"/>
          <p:nvPr/>
        </p:nvSpPr>
        <p:spPr>
          <a:xfrm>
            <a:off x="720725" y="864235"/>
            <a:ext cx="6998970" cy="829945"/>
          </a:xfrm>
          <a:prstGeom prst="rect">
            <a:avLst/>
          </a:prstGeom>
          <a:noFill/>
        </p:spPr>
        <p:txBody>
          <a:bodyPr wrap="square" rtlCol="0">
            <a:spAutoFit/>
          </a:bodyPr>
          <a:p>
            <a:r>
              <a:rPr lang="en-US" altLang="zh-CN" sz="2400"/>
              <a:t>TEST</a:t>
            </a:r>
            <a:r>
              <a:rPr lang="zh-CN" altLang="en-US" sz="2400"/>
              <a:t>宏</a:t>
            </a:r>
            <a:endParaRPr lang="zh-CN" altLang="en-US" sz="2400"/>
          </a:p>
          <a:p>
            <a:r>
              <a:rPr lang="zh-CN" altLang="en-US" sz="2400"/>
              <a:t>TEST(</a:t>
            </a:r>
            <a:r>
              <a:rPr lang="en-US" altLang="zh-CN" sz="2400"/>
              <a:t>suite</a:t>
            </a:r>
            <a:r>
              <a:rPr lang="zh-CN" altLang="en-US" sz="2400"/>
              <a:t>name, </a:t>
            </a:r>
            <a:r>
              <a:rPr lang="en-US" altLang="zh-CN" sz="2400"/>
              <a:t>case</a:t>
            </a:r>
            <a:r>
              <a:rPr lang="zh-CN" altLang="en-US" sz="2400"/>
              <a:t>name) </a:t>
            </a:r>
            <a:endParaRPr lang="zh-CN" altLang="en-US" sz="2400"/>
          </a:p>
        </p:txBody>
      </p:sp>
      <p:sp>
        <p:nvSpPr>
          <p:cNvPr id="4" name="文本框 3"/>
          <p:cNvSpPr txBox="1"/>
          <p:nvPr/>
        </p:nvSpPr>
        <p:spPr>
          <a:xfrm>
            <a:off x="792480" y="2047240"/>
            <a:ext cx="5163185" cy="3784600"/>
          </a:xfrm>
          <a:prstGeom prst="rect">
            <a:avLst/>
          </a:prstGeom>
          <a:noFill/>
        </p:spPr>
        <p:txBody>
          <a:bodyPr wrap="square" rtlCol="0">
            <a:spAutoFit/>
          </a:bodyPr>
          <a:p>
            <a:r>
              <a:rPr lang="en-US" altLang="zh-CN" sz="2400"/>
              <a:t>ASSERT</a:t>
            </a:r>
            <a:r>
              <a:rPr lang="zh-CN" altLang="en-US" sz="2400"/>
              <a:t>宏</a:t>
            </a:r>
            <a:r>
              <a:rPr lang="en-US" altLang="zh-CN" sz="2400"/>
              <a:t>/EXPECT</a:t>
            </a:r>
            <a:r>
              <a:rPr lang="zh-CN" altLang="en-US" sz="2400"/>
              <a:t>宏</a:t>
            </a:r>
            <a:endParaRPr lang="zh-CN" altLang="en-US" sz="2400"/>
          </a:p>
          <a:p>
            <a:r>
              <a:rPr lang="zh-CN" altLang="en-US" sz="2400"/>
              <a:t>ASSERT_TRUE(expr_)</a:t>
            </a:r>
            <a:r>
              <a:rPr lang="en-US" altLang="zh-CN" sz="2400"/>
              <a:t>/</a:t>
            </a:r>
            <a:r>
              <a:rPr lang="en-US" altLang="zh-CN" sz="2400">
                <a:sym typeface="+mn-ea"/>
              </a:rPr>
              <a:t>EXPECT</a:t>
            </a:r>
            <a:r>
              <a:rPr lang="zh-CN" altLang="en-US" sz="2400">
                <a:sym typeface="+mn-ea"/>
              </a:rPr>
              <a:t>_TRUE</a:t>
            </a:r>
            <a:endParaRPr lang="zh-CN" altLang="en-US" sz="2400"/>
          </a:p>
          <a:p>
            <a:r>
              <a:rPr lang="zh-CN" altLang="en-US" sz="2400"/>
              <a:t>ASSERT_FALSE(expr_)</a:t>
            </a:r>
            <a:endParaRPr lang="zh-CN" altLang="en-US" sz="2400"/>
          </a:p>
          <a:p>
            <a:r>
              <a:rPr lang="zh-CN" altLang="en-US" sz="2400"/>
              <a:t>ASSERT_EQ(expect_</a:t>
            </a:r>
            <a:r>
              <a:rPr lang="en-US" altLang="zh-CN" sz="2400"/>
              <a:t>, </a:t>
            </a:r>
            <a:r>
              <a:rPr lang="zh-CN" altLang="en-US" sz="2400"/>
              <a:t>expr_)</a:t>
            </a:r>
            <a:endParaRPr lang="zh-CN" altLang="en-US" sz="2400"/>
          </a:p>
          <a:p>
            <a:r>
              <a:rPr lang="zh-CN" altLang="en-US" sz="2400"/>
              <a:t>ASSERT_NE</a:t>
            </a:r>
            <a:r>
              <a:rPr lang="zh-CN" altLang="en-US" sz="2400">
                <a:sym typeface="+mn-ea"/>
              </a:rPr>
              <a:t>(expect_</a:t>
            </a:r>
            <a:r>
              <a:rPr lang="en-US" altLang="zh-CN" sz="2400">
                <a:sym typeface="+mn-ea"/>
              </a:rPr>
              <a:t>, </a:t>
            </a:r>
            <a:r>
              <a:rPr lang="zh-CN" altLang="en-US" sz="2400">
                <a:sym typeface="+mn-ea"/>
              </a:rPr>
              <a:t>expr_)</a:t>
            </a:r>
            <a:endParaRPr lang="zh-CN" altLang="en-US" sz="2400"/>
          </a:p>
          <a:p>
            <a:r>
              <a:rPr lang="zh-CN" altLang="en-US" sz="2400"/>
              <a:t>ASSERT_LT</a:t>
            </a:r>
            <a:r>
              <a:rPr lang="zh-CN" altLang="en-US" sz="2400">
                <a:sym typeface="+mn-ea"/>
              </a:rPr>
              <a:t>(expect_</a:t>
            </a:r>
            <a:r>
              <a:rPr lang="en-US" altLang="zh-CN" sz="2400">
                <a:sym typeface="+mn-ea"/>
              </a:rPr>
              <a:t>, </a:t>
            </a:r>
            <a:r>
              <a:rPr lang="zh-CN" altLang="en-US" sz="2400">
                <a:sym typeface="+mn-ea"/>
              </a:rPr>
              <a:t>expr_)</a:t>
            </a:r>
            <a:endParaRPr lang="zh-CN" altLang="en-US" sz="2400">
              <a:sym typeface="+mn-ea"/>
            </a:endParaRPr>
          </a:p>
          <a:p>
            <a:r>
              <a:rPr lang="zh-CN" altLang="en-US" sz="2400"/>
              <a:t>ASSERT_GT</a:t>
            </a:r>
            <a:r>
              <a:rPr lang="zh-CN" altLang="en-US" sz="2400">
                <a:sym typeface="+mn-ea"/>
              </a:rPr>
              <a:t>(expect_</a:t>
            </a:r>
            <a:r>
              <a:rPr lang="en-US" altLang="zh-CN" sz="2400">
                <a:sym typeface="+mn-ea"/>
              </a:rPr>
              <a:t>, </a:t>
            </a:r>
            <a:r>
              <a:rPr lang="zh-CN" altLang="en-US" sz="2400">
                <a:sym typeface="+mn-ea"/>
              </a:rPr>
              <a:t>expr_)</a:t>
            </a:r>
            <a:endParaRPr lang="zh-CN" altLang="en-US" sz="2400"/>
          </a:p>
          <a:p>
            <a:r>
              <a:rPr lang="zh-CN" altLang="en-US" sz="2400"/>
              <a:t>ASSERT_LE</a:t>
            </a:r>
            <a:r>
              <a:rPr lang="zh-CN" altLang="en-US" sz="2400">
                <a:sym typeface="+mn-ea"/>
              </a:rPr>
              <a:t>(expect_</a:t>
            </a:r>
            <a:r>
              <a:rPr lang="en-US" altLang="zh-CN" sz="2400">
                <a:sym typeface="+mn-ea"/>
              </a:rPr>
              <a:t>, </a:t>
            </a:r>
            <a:r>
              <a:rPr lang="zh-CN" altLang="en-US" sz="2400">
                <a:sym typeface="+mn-ea"/>
              </a:rPr>
              <a:t>expr_)</a:t>
            </a:r>
            <a:endParaRPr lang="zh-CN" altLang="en-US" sz="2400"/>
          </a:p>
          <a:p>
            <a:r>
              <a:rPr lang="zh-CN" altLang="en-US" sz="2400"/>
              <a:t>ASSERT_GE</a:t>
            </a:r>
            <a:r>
              <a:rPr lang="zh-CN" altLang="en-US" sz="2400">
                <a:sym typeface="+mn-ea"/>
              </a:rPr>
              <a:t>(expect_</a:t>
            </a:r>
            <a:r>
              <a:rPr lang="en-US" altLang="zh-CN" sz="2400">
                <a:sym typeface="+mn-ea"/>
              </a:rPr>
              <a:t>, </a:t>
            </a:r>
            <a:r>
              <a:rPr lang="zh-CN" altLang="en-US" sz="2400">
                <a:sym typeface="+mn-ea"/>
              </a:rPr>
              <a:t>expr_)</a:t>
            </a:r>
            <a:endParaRPr lang="zh-CN" altLang="en-US" sz="2400">
              <a:sym typeface="+mn-ea"/>
            </a:endParaRPr>
          </a:p>
        </p:txBody>
      </p:sp>
      <p:sp>
        <p:nvSpPr>
          <p:cNvPr id="5" name="文本框 4"/>
          <p:cNvSpPr txBox="1"/>
          <p:nvPr/>
        </p:nvSpPr>
        <p:spPr>
          <a:xfrm>
            <a:off x="6485255" y="2134235"/>
            <a:ext cx="4027805" cy="1938020"/>
          </a:xfrm>
          <a:prstGeom prst="rect">
            <a:avLst/>
          </a:prstGeom>
          <a:noFill/>
        </p:spPr>
        <p:txBody>
          <a:bodyPr wrap="square" rtlCol="0">
            <a:spAutoFit/>
          </a:bodyPr>
          <a:p>
            <a:r>
              <a:rPr lang="zh-CN" altLang="en-US" sz="2400"/>
              <a:t>测试套宏</a:t>
            </a:r>
            <a:endParaRPr lang="zh-CN" altLang="en-US" sz="2400"/>
          </a:p>
          <a:p>
            <a:r>
              <a:rPr lang="zh-CN" altLang="en-US" sz="2400"/>
              <a:t>SUITE_INIT</a:t>
            </a:r>
            <a:r>
              <a:rPr lang="en-US" altLang="zh-CN" sz="2400"/>
              <a:t>(suitename)</a:t>
            </a:r>
            <a:endParaRPr lang="zh-CN" altLang="en-US" sz="2400"/>
          </a:p>
          <a:p>
            <a:r>
              <a:rPr lang="zh-CN" altLang="en-US" sz="2400">
                <a:sym typeface="+mn-ea"/>
              </a:rPr>
              <a:t>SUITE_</a:t>
            </a:r>
            <a:r>
              <a:rPr lang="en-US" altLang="zh-CN" sz="2400">
                <a:sym typeface="+mn-ea"/>
              </a:rPr>
              <a:t>FINI(suitename)</a:t>
            </a:r>
            <a:endParaRPr lang="en-US" altLang="zh-CN" sz="2400">
              <a:sym typeface="+mn-ea"/>
            </a:endParaRPr>
          </a:p>
          <a:p>
            <a:r>
              <a:rPr lang="en-US" altLang="zh-CN" sz="2400"/>
              <a:t>SETUP(suitename)</a:t>
            </a:r>
            <a:endParaRPr lang="en-US" altLang="zh-CN" sz="2400"/>
          </a:p>
          <a:p>
            <a:r>
              <a:rPr lang="en-US" altLang="zh-CN" sz="2400"/>
              <a:t>TEARDOWN(suitename)</a:t>
            </a:r>
            <a:endParaRPr lang="en-US" altLang="zh-CN" sz="24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817"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4818"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4819"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4820"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单元测试方法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Given-When-Then</a:t>
            </a:r>
            <a:endParaRPr lang="en-US" altLang="zh-CN"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1101725" y="1335405"/>
            <a:ext cx="11388090" cy="1383665"/>
          </a:xfrm>
          <a:prstGeom prst="rect">
            <a:avLst/>
          </a:prstGeom>
          <a:noFill/>
        </p:spPr>
        <p:txBody>
          <a:bodyPr wrap="square" rtlCol="0" anchor="t">
            <a:spAutoFit/>
          </a:bodyPr>
          <a:p>
            <a:r>
              <a:rPr sz="2800" b="1" noProof="1">
                <a:latin typeface="Arial" panose="020B0604020202020204" pitchFamily="34" charset="0"/>
                <a:ea typeface="宋体" panose="02010600030101010101" pitchFamily="2" charset="-122"/>
                <a:cs typeface="+mn-cs"/>
              </a:rPr>
              <a:t>Given </a:t>
            </a:r>
            <a:r>
              <a:rPr sz="2800" noProof="1">
                <a:latin typeface="Arial" panose="020B0604020202020204" pitchFamily="34" charset="0"/>
                <a:ea typeface="宋体" panose="02010600030101010101" pitchFamily="2" charset="-122"/>
                <a:cs typeface="+mn-cs"/>
              </a:rPr>
              <a:t>描述测试的前置条件或初始状态</a:t>
            </a:r>
            <a:endParaRPr sz="2800" noProof="1">
              <a:latin typeface="Arial" panose="020B0604020202020204" pitchFamily="34" charset="0"/>
              <a:ea typeface="宋体" panose="02010600030101010101" pitchFamily="2" charset="-122"/>
              <a:cs typeface="+mn-cs"/>
            </a:endParaRPr>
          </a:p>
          <a:p>
            <a:r>
              <a:rPr sz="2800" b="1" noProof="1">
                <a:latin typeface="Arial" panose="020B0604020202020204" pitchFamily="34" charset="0"/>
                <a:ea typeface="宋体" panose="02010600030101010101" pitchFamily="2" charset="-122"/>
                <a:cs typeface="+mn-cs"/>
              </a:rPr>
              <a:t>When </a:t>
            </a:r>
            <a:r>
              <a:rPr sz="2800" noProof="1">
                <a:latin typeface="Arial" panose="020B0604020202020204" pitchFamily="34" charset="0"/>
                <a:ea typeface="宋体" panose="02010600030101010101" pitchFamily="2" charset="-122"/>
                <a:cs typeface="+mn-cs"/>
              </a:rPr>
              <a:t>描述测试过程中发生的行为</a:t>
            </a:r>
            <a:endParaRPr sz="2800" noProof="1">
              <a:latin typeface="Arial" panose="020B0604020202020204" pitchFamily="34" charset="0"/>
              <a:ea typeface="宋体" panose="02010600030101010101" pitchFamily="2" charset="-122"/>
              <a:cs typeface="+mn-cs"/>
            </a:endParaRPr>
          </a:p>
          <a:p>
            <a:r>
              <a:rPr sz="2800" b="1" noProof="1">
                <a:latin typeface="Arial" panose="020B0604020202020204" pitchFamily="34" charset="0"/>
                <a:ea typeface="宋体" panose="02010600030101010101" pitchFamily="2" charset="-122"/>
                <a:cs typeface="+mn-cs"/>
              </a:rPr>
              <a:t>Then </a:t>
            </a:r>
            <a:r>
              <a:rPr sz="2800" noProof="1">
                <a:latin typeface="Arial" panose="020B0604020202020204" pitchFamily="34" charset="0"/>
                <a:ea typeface="宋体" panose="02010600030101010101" pitchFamily="2" charset="-122"/>
                <a:cs typeface="+mn-cs"/>
              </a:rPr>
              <a:t>描述测试结束后断言输出结果</a:t>
            </a:r>
            <a:endParaRPr sz="2800" noProof="1">
              <a:latin typeface="Arial" panose="020B0604020202020204" pitchFamily="34" charset="0"/>
              <a:ea typeface="宋体" panose="02010600030101010101" pitchFamily="2" charset="-122"/>
              <a:cs typeface="+mn-cs"/>
            </a:endParaRPr>
          </a:p>
        </p:txBody>
      </p:sp>
      <p:sp>
        <p:nvSpPr>
          <p:cNvPr id="3" name="文本框 2"/>
          <p:cNvSpPr txBox="1"/>
          <p:nvPr/>
        </p:nvSpPr>
        <p:spPr>
          <a:xfrm>
            <a:off x="1224915" y="3168015"/>
            <a:ext cx="8730615" cy="2306955"/>
          </a:xfrm>
          <a:prstGeom prst="rect">
            <a:avLst/>
          </a:prstGeom>
          <a:noFill/>
        </p:spPr>
        <p:txBody>
          <a:bodyPr wrap="square" rtlCol="0">
            <a:spAutoFit/>
          </a:bodyPr>
          <a:p>
            <a:r>
              <a:rPr lang="zh-CN" altLang="en-US" sz="2400"/>
              <a:t>assert(</a:t>
            </a:r>
            <a:endParaRPr lang="zh-CN" altLang="en-US" sz="2400"/>
          </a:p>
          <a:p>
            <a:r>
              <a:rPr lang="zh-CN" altLang="en-US" sz="2400"/>
              <a:t>  add(      // When  - 测试过程发生的行为 - 调用被测函数 add()</a:t>
            </a:r>
            <a:endParaRPr lang="zh-CN" altLang="en-US" sz="2400"/>
          </a:p>
          <a:p>
            <a:r>
              <a:rPr lang="zh-CN" altLang="en-US" sz="2400"/>
              <a:t>    1, 2    // Given - 测试前置条件和初始状态 - 用例输入参数</a:t>
            </a:r>
            <a:endParaRPr lang="zh-CN" altLang="en-US" sz="2400"/>
          </a:p>
          <a:p>
            <a:r>
              <a:rPr lang="zh-CN" altLang="en-US" sz="2400"/>
              <a:t>  )</a:t>
            </a:r>
            <a:endParaRPr lang="zh-CN" altLang="en-US" sz="2400"/>
          </a:p>
          <a:p>
            <a:r>
              <a:rPr lang="zh-CN" altLang="en-US" sz="2400"/>
              <a:t>  == 3      // Then  - 测试结束断言输出结果 - 断言预期输出</a:t>
            </a:r>
            <a:endParaRPr lang="zh-CN" altLang="en-US" sz="2400"/>
          </a:p>
          <a:p>
            <a:r>
              <a:rPr lang="zh-CN" altLang="en-US" sz="2400"/>
              <a:t>);</a:t>
            </a:r>
            <a:endParaRPr lang="zh-CN" altLang="en-US" sz="24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6866"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6867"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6868"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单元测试方法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规格导出法</a:t>
            </a:r>
            <a:endParaRPr lang="en-US" altLang="zh-CN"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828675" y="868363"/>
            <a:ext cx="8382000" cy="4399915"/>
          </a:xfrm>
          <a:prstGeom prst="rect">
            <a:avLst/>
          </a:prstGeom>
          <a:noFill/>
        </p:spPr>
        <p:txBody>
          <a:bodyPr wrap="square" rtlCol="0" anchor="t">
            <a:spAutoFit/>
          </a:bodyPr>
          <a:p>
            <a:r>
              <a:rPr sz="2800" noProof="1">
                <a:latin typeface="Arial" panose="020B0604020202020204" pitchFamily="34" charset="0"/>
                <a:ea typeface="宋体" panose="02010600030101010101" pitchFamily="2" charset="-122"/>
                <a:cs typeface="+mn-cs"/>
              </a:rPr>
              <a:t>函数：</a:t>
            </a:r>
            <a:r>
              <a:rPr lang="zh-CN" sz="2800" noProof="1">
                <a:latin typeface="Arial" panose="020B0604020202020204" pitchFamily="34" charset="0"/>
                <a:ea typeface="宋体" panose="02010600030101010101" pitchFamily="2" charset="-122"/>
                <a:cs typeface="+mn-cs"/>
              </a:rPr>
              <a:t>判断一个字符是否为数字</a:t>
            </a:r>
            <a:r>
              <a:rPr sz="2800" noProof="1">
                <a:latin typeface="Arial" panose="020B0604020202020204" pitchFamily="34" charset="0"/>
                <a:ea typeface="宋体" panose="02010600030101010101" pitchFamily="2" charset="-122"/>
                <a:cs typeface="+mn-cs"/>
              </a:rPr>
              <a:t> </a:t>
            </a:r>
            <a:endParaRPr sz="2800" noProof="1">
              <a:latin typeface="Arial" panose="020B0604020202020204" pitchFamily="34" charset="0"/>
              <a:ea typeface="宋体" panose="02010600030101010101" pitchFamily="2" charset="-122"/>
              <a:cs typeface="+mn-cs"/>
            </a:endParaRPr>
          </a:p>
          <a:p>
            <a:r>
              <a:rPr sz="2800" noProof="1">
                <a:latin typeface="Arial" panose="020B0604020202020204" pitchFamily="34" charset="0"/>
                <a:ea typeface="宋体" panose="02010600030101010101" pitchFamily="2" charset="-122"/>
                <a:cs typeface="+mn-cs"/>
              </a:rPr>
              <a:t>输入： 实数 </a:t>
            </a:r>
            <a:endParaRPr sz="2800" noProof="1">
              <a:latin typeface="Arial" panose="020B0604020202020204" pitchFamily="34" charset="0"/>
              <a:ea typeface="宋体" panose="02010600030101010101" pitchFamily="2" charset="-122"/>
              <a:cs typeface="+mn-cs"/>
            </a:endParaRPr>
          </a:p>
          <a:p>
            <a:r>
              <a:rPr sz="2800" noProof="1">
                <a:latin typeface="Arial" panose="020B0604020202020204" pitchFamily="34" charset="0"/>
                <a:ea typeface="宋体" panose="02010600030101010101" pitchFamily="2" charset="-122"/>
                <a:cs typeface="+mn-cs"/>
              </a:rPr>
              <a:t>输出： </a:t>
            </a:r>
            <a:r>
              <a:rPr lang="en-US" sz="2800" noProof="1">
                <a:latin typeface="Arial" panose="020B0604020202020204" pitchFamily="34" charset="0"/>
                <a:ea typeface="宋体" panose="02010600030101010101" pitchFamily="2" charset="-122"/>
                <a:cs typeface="+mn-cs"/>
              </a:rPr>
              <a:t>BOOL</a:t>
            </a:r>
            <a:r>
              <a:rPr sz="2800" noProof="1">
                <a:latin typeface="Arial" panose="020B0604020202020204" pitchFamily="34" charset="0"/>
                <a:ea typeface="宋体" panose="02010600030101010101" pitchFamily="2" charset="-122"/>
                <a:cs typeface="+mn-cs"/>
              </a:rPr>
              <a:t> </a:t>
            </a:r>
            <a:endParaRPr sz="2800" noProof="1">
              <a:latin typeface="Arial" panose="020B0604020202020204" pitchFamily="34" charset="0"/>
              <a:ea typeface="宋体" panose="02010600030101010101" pitchFamily="2" charset="-122"/>
              <a:cs typeface="+mn-cs"/>
            </a:endParaRPr>
          </a:p>
          <a:p>
            <a:r>
              <a:rPr sz="2800" noProof="1">
                <a:latin typeface="Arial" panose="020B0604020202020204" pitchFamily="34" charset="0"/>
                <a:ea typeface="宋体" panose="02010600030101010101" pitchFamily="2" charset="-122"/>
                <a:cs typeface="+mn-cs"/>
              </a:rPr>
              <a:t>要求： </a:t>
            </a:r>
            <a:r>
              <a:rPr lang="zh-CN" sz="2800" noProof="1">
                <a:latin typeface="Arial" panose="020B0604020202020204" pitchFamily="34" charset="0"/>
                <a:ea typeface="宋体" panose="02010600030101010101" pitchFamily="2" charset="-122"/>
                <a:cs typeface="+mn-cs"/>
              </a:rPr>
              <a:t>当输入字符为数字时，返回</a:t>
            </a:r>
            <a:r>
              <a:rPr lang="en-US" altLang="zh-CN" sz="2800" noProof="1">
                <a:latin typeface="Arial" panose="020B0604020202020204" pitchFamily="34" charset="0"/>
                <a:ea typeface="宋体" panose="02010600030101010101" pitchFamily="2" charset="-122"/>
                <a:cs typeface="+mn-cs"/>
              </a:rPr>
              <a:t>TRUE</a:t>
            </a:r>
            <a:endParaRPr sz="2800" noProof="1">
              <a:latin typeface="Arial" panose="020B0604020202020204" pitchFamily="34" charset="0"/>
              <a:ea typeface="宋体" panose="02010600030101010101" pitchFamily="2" charset="-122"/>
              <a:cs typeface="+mn-cs"/>
            </a:endParaRPr>
          </a:p>
          <a:p>
            <a:r>
              <a:rPr lang="en-US" sz="2800" noProof="1">
                <a:latin typeface="Arial" panose="020B0604020202020204" pitchFamily="34" charset="0"/>
                <a:ea typeface="宋体" panose="02010600030101010101" pitchFamily="2" charset="-122"/>
                <a:cs typeface="+mn-cs"/>
              </a:rPr>
              <a:t>            </a:t>
            </a:r>
            <a:r>
              <a:rPr lang="zh-CN" sz="2800">
                <a:sym typeface="+mn-ea"/>
              </a:rPr>
              <a:t>当输入字符为数字时，返回</a:t>
            </a:r>
            <a:r>
              <a:rPr lang="en-US" altLang="zh-CN" sz="2800">
                <a:sym typeface="+mn-ea"/>
              </a:rPr>
              <a:t>FALSE</a:t>
            </a:r>
            <a:endParaRPr lang="en-US" altLang="zh-CN" sz="2800">
              <a:sym typeface="+mn-ea"/>
            </a:endParaRPr>
          </a:p>
          <a:p>
            <a:endParaRPr sz="2800" noProof="1">
              <a:latin typeface="Arial" panose="020B0604020202020204" pitchFamily="34" charset="0"/>
              <a:ea typeface="宋体" panose="02010600030101010101" pitchFamily="2" charset="-122"/>
              <a:cs typeface="+mn-cs"/>
            </a:endParaRPr>
          </a:p>
          <a:p>
            <a:r>
              <a:rPr sz="2800" noProof="1">
                <a:latin typeface="Arial" panose="020B0604020202020204" pitchFamily="34" charset="0"/>
                <a:ea typeface="宋体" panose="02010600030101010101" pitchFamily="2" charset="-122"/>
                <a:cs typeface="+mn-cs"/>
              </a:rPr>
              <a:t>测试用例 1：输入 </a:t>
            </a:r>
            <a:r>
              <a:rPr lang="en-US" sz="2800" noProof="1">
                <a:latin typeface="Arial" panose="020B0604020202020204" pitchFamily="34" charset="0"/>
                <a:ea typeface="宋体" panose="02010600030101010101" pitchFamily="2" charset="-122"/>
                <a:cs typeface="+mn-cs"/>
              </a:rPr>
              <a:t>‘a’</a:t>
            </a:r>
            <a:r>
              <a:rPr sz="2800" noProof="1">
                <a:latin typeface="Arial" panose="020B0604020202020204" pitchFamily="34" charset="0"/>
                <a:ea typeface="宋体" panose="02010600030101010101" pitchFamily="2" charset="-122"/>
                <a:cs typeface="+mn-cs"/>
              </a:rPr>
              <a:t>，输出 </a:t>
            </a:r>
            <a:r>
              <a:rPr lang="en-US" sz="2800" noProof="1">
                <a:latin typeface="Arial" panose="020B0604020202020204" pitchFamily="34" charset="0"/>
                <a:ea typeface="宋体" panose="02010600030101010101" pitchFamily="2" charset="-122"/>
                <a:cs typeface="+mn-cs"/>
              </a:rPr>
              <a:t>FALSE</a:t>
            </a:r>
            <a:r>
              <a:rPr sz="2800" noProof="1">
                <a:latin typeface="Arial" panose="020B0604020202020204" pitchFamily="34" charset="0"/>
                <a:ea typeface="宋体" panose="02010600030101010101" pitchFamily="2" charset="-122"/>
                <a:cs typeface="+mn-cs"/>
              </a:rPr>
              <a:t>。</a:t>
            </a:r>
            <a:endParaRPr sz="2800" noProof="1">
              <a:latin typeface="Arial" panose="020B0604020202020204" pitchFamily="34" charset="0"/>
              <a:ea typeface="宋体" panose="02010600030101010101" pitchFamily="2" charset="-122"/>
              <a:cs typeface="+mn-cs"/>
            </a:endParaRPr>
          </a:p>
          <a:p>
            <a:r>
              <a:rPr sz="2800" noProof="1">
                <a:latin typeface="Arial" panose="020B0604020202020204" pitchFamily="34" charset="0"/>
                <a:ea typeface="宋体" panose="02010600030101010101" pitchFamily="2" charset="-122"/>
                <a:cs typeface="+mn-cs"/>
              </a:rPr>
              <a:t>测试用例 2：输入</a:t>
            </a:r>
            <a:r>
              <a:rPr lang="en-US" sz="2800" noProof="1">
                <a:latin typeface="Arial" panose="020B0604020202020204" pitchFamily="34" charset="0"/>
                <a:ea typeface="宋体" panose="02010600030101010101" pitchFamily="2" charset="-122"/>
                <a:cs typeface="+mn-cs"/>
              </a:rPr>
              <a:t> ‘1’</a:t>
            </a:r>
            <a:r>
              <a:rPr sz="2800" noProof="1">
                <a:latin typeface="Arial" panose="020B0604020202020204" pitchFamily="34" charset="0"/>
                <a:ea typeface="宋体" panose="02010600030101010101" pitchFamily="2" charset="-122"/>
                <a:cs typeface="+mn-cs"/>
              </a:rPr>
              <a:t>，输出 </a:t>
            </a:r>
            <a:r>
              <a:rPr lang="en-US" sz="2800" noProof="1">
                <a:latin typeface="Arial" panose="020B0604020202020204" pitchFamily="34" charset="0"/>
                <a:ea typeface="宋体" panose="02010600030101010101" pitchFamily="2" charset="-122"/>
                <a:cs typeface="+mn-cs"/>
              </a:rPr>
              <a:t>TRUE</a:t>
            </a:r>
            <a:r>
              <a:rPr sz="2800" noProof="1">
                <a:latin typeface="Arial" panose="020B0604020202020204" pitchFamily="34" charset="0"/>
                <a:ea typeface="宋体" panose="02010600030101010101" pitchFamily="2" charset="-122"/>
                <a:cs typeface="+mn-cs"/>
              </a:rPr>
              <a:t>。</a:t>
            </a:r>
            <a:endParaRPr sz="2800" noProof="1">
              <a:latin typeface="Arial" panose="020B0604020202020204" pitchFamily="34" charset="0"/>
              <a:ea typeface="宋体" panose="02010600030101010101" pitchFamily="2" charset="-122"/>
              <a:cs typeface="+mn-cs"/>
            </a:endParaRPr>
          </a:p>
          <a:p>
            <a:r>
              <a:rPr lang="en-US" altLang="zh-CN" sz="2800" noProof="1">
                <a:latin typeface="Arial" panose="020B0604020202020204" pitchFamily="34" charset="0"/>
                <a:ea typeface="宋体" panose="02010600030101010101" pitchFamily="2" charset="-122"/>
                <a:cs typeface="+mn-cs"/>
              </a:rPr>
              <a:t>or</a:t>
            </a:r>
            <a:endParaRPr lang="en-US" altLang="zh-CN" sz="2800" noProof="1">
              <a:latin typeface="Arial" panose="020B0604020202020204" pitchFamily="34" charset="0"/>
              <a:ea typeface="宋体" panose="02010600030101010101" pitchFamily="2" charset="-122"/>
              <a:cs typeface="+mn-cs"/>
            </a:endParaRPr>
          </a:p>
          <a:p>
            <a:r>
              <a:rPr lang="en-US" altLang="zh-CN" sz="2800" noProof="1">
                <a:latin typeface="Arial" panose="020B0604020202020204" pitchFamily="34" charset="0"/>
                <a:ea typeface="宋体" panose="02010600030101010101" pitchFamily="2" charset="-122"/>
                <a:cs typeface="+mn-cs"/>
              </a:rPr>
              <a:t>for</a:t>
            </a:r>
            <a:r>
              <a:rPr lang="zh-CN" altLang="en-US" sz="2800" noProof="1">
                <a:latin typeface="Arial" panose="020B0604020202020204" pitchFamily="34" charset="0"/>
                <a:ea typeface="宋体" panose="02010600030101010101" pitchFamily="2" charset="-122"/>
                <a:cs typeface="+mn-cs"/>
              </a:rPr>
              <a:t>循环遍历所有字符</a:t>
            </a:r>
            <a:r>
              <a:rPr lang="en-US" altLang="zh-CN" sz="2800" noProof="1">
                <a:latin typeface="Arial" panose="020B0604020202020204" pitchFamily="34" charset="0"/>
                <a:ea typeface="宋体" panose="02010600030101010101" pitchFamily="2" charset="-122"/>
                <a:cs typeface="+mn-cs"/>
              </a:rPr>
              <a:t>...</a:t>
            </a:r>
            <a:endParaRPr lang="en-US" altLang="zh-CN" sz="2800" noProof="1">
              <a:latin typeface="Arial" panose="020B0604020202020204" pitchFamily="34" charset="0"/>
              <a:ea typeface="宋体" panose="02010600030101010101" pitchFamily="2" charset="-122"/>
              <a:cs typeface="+mn-c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6866"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6867"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6868"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单元测试方法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等价类划分法</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864870" y="1296035"/>
            <a:ext cx="9591040" cy="3784600"/>
          </a:xfrm>
          <a:prstGeom prst="rect">
            <a:avLst/>
          </a:prstGeom>
          <a:noFill/>
        </p:spPr>
        <p:txBody>
          <a:bodyPr wrap="square" rtlCol="0" anchor="t">
            <a:spAutoFit/>
          </a:bodyPr>
          <a:p>
            <a:r>
              <a:rPr sz="2400" noProof="1">
                <a:latin typeface="Arial" panose="020B0604020202020204" pitchFamily="34" charset="0"/>
                <a:ea typeface="宋体" panose="02010600030101010101" pitchFamily="2" charset="-122"/>
                <a:cs typeface="+mn-cs"/>
              </a:rPr>
              <a:t>假定某一特定的等价类中的所有值对于测试目的来说是等价的，所以在每个等价类中找一个之作为测试用例。</a:t>
            </a:r>
            <a:endParaRPr sz="2400" noProof="1">
              <a:latin typeface="Arial" panose="020B0604020202020204" pitchFamily="34" charset="0"/>
              <a:ea typeface="宋体" panose="02010600030101010101" pitchFamily="2" charset="-122"/>
              <a:cs typeface="+mn-cs"/>
            </a:endParaRPr>
          </a:p>
          <a:p>
            <a:endParaRPr sz="2400" noProof="1">
              <a:latin typeface="Arial" panose="020B0604020202020204" pitchFamily="34" charset="0"/>
              <a:ea typeface="宋体" panose="02010600030101010101" pitchFamily="2" charset="-122"/>
              <a:cs typeface="+mn-cs"/>
            </a:endParaRPr>
          </a:p>
          <a:p>
            <a:pPr marL="285750" indent="-285750">
              <a:buFont typeface="Arial" panose="020B0604020202020204" pitchFamily="34" charset="0"/>
              <a:buChar char="•"/>
            </a:pPr>
            <a:r>
              <a:rPr sz="2400" noProof="1">
                <a:latin typeface="Arial" panose="020B0604020202020204" pitchFamily="34" charset="0"/>
                <a:ea typeface="宋体" panose="02010600030101010101" pitchFamily="2" charset="-122"/>
                <a:cs typeface="+mn-cs"/>
              </a:rPr>
              <a:t>按照 [输入条件][有效等价类][无效等价类] 建立等价类表，列出所有划分出的等价类</a:t>
            </a:r>
            <a:endParaRPr sz="2400" noProof="1">
              <a:latin typeface="Arial" panose="020B0604020202020204" pitchFamily="34" charset="0"/>
              <a:ea typeface="宋体" panose="02010600030101010101" pitchFamily="2" charset="-122"/>
              <a:cs typeface="+mn-cs"/>
            </a:endParaRPr>
          </a:p>
          <a:p>
            <a:pPr marL="285750" indent="-285750">
              <a:buFont typeface="Arial" panose="020B0604020202020204" pitchFamily="34" charset="0"/>
              <a:buChar char="•"/>
            </a:pPr>
            <a:r>
              <a:rPr sz="2400" noProof="1">
                <a:latin typeface="Arial" panose="020B0604020202020204" pitchFamily="34" charset="0"/>
                <a:ea typeface="宋体" panose="02010600030101010101" pitchFamily="2" charset="-122"/>
                <a:cs typeface="+mn-cs"/>
              </a:rPr>
              <a:t>为每一个等价类规定一个唯一的编号</a:t>
            </a:r>
            <a:endParaRPr sz="2400" noProof="1">
              <a:latin typeface="Arial" panose="020B0604020202020204" pitchFamily="34" charset="0"/>
              <a:ea typeface="宋体" panose="02010600030101010101" pitchFamily="2" charset="-122"/>
              <a:cs typeface="+mn-cs"/>
            </a:endParaRPr>
          </a:p>
          <a:p>
            <a:pPr marL="285750" indent="-285750">
              <a:buFont typeface="Arial" panose="020B0604020202020204" pitchFamily="34" charset="0"/>
              <a:buChar char="•"/>
            </a:pPr>
            <a:r>
              <a:rPr sz="2400" noProof="1">
                <a:latin typeface="Arial" panose="020B0604020202020204" pitchFamily="34" charset="0"/>
                <a:ea typeface="宋体" panose="02010600030101010101" pitchFamily="2" charset="-122"/>
                <a:cs typeface="+mn-cs"/>
              </a:rPr>
              <a:t>设计一个新的测试用例，使其尽可能多地覆盖尚未被覆盖地有效等价类。重复这一步，直到所有的有效等价类都被覆盖为止</a:t>
            </a:r>
            <a:endParaRPr sz="2400" noProof="1">
              <a:latin typeface="Arial" panose="020B0604020202020204" pitchFamily="34" charset="0"/>
              <a:ea typeface="宋体" panose="02010600030101010101" pitchFamily="2" charset="-122"/>
              <a:cs typeface="+mn-cs"/>
            </a:endParaRPr>
          </a:p>
          <a:p>
            <a:pPr marL="285750" indent="-285750">
              <a:buFont typeface="Arial" panose="020B0604020202020204" pitchFamily="34" charset="0"/>
              <a:buChar char="•"/>
            </a:pPr>
            <a:r>
              <a:rPr sz="2400" noProof="1">
                <a:latin typeface="Arial" panose="020B0604020202020204" pitchFamily="34" charset="0"/>
                <a:ea typeface="宋体" panose="02010600030101010101" pitchFamily="2" charset="-122"/>
                <a:cs typeface="+mn-cs"/>
              </a:rPr>
              <a:t>设计一个新的测试用例，使其仅覆盖一个尚未被覆盖的无效等价类。重复这一步，直到所有的无效等价类都被覆盖为止</a:t>
            </a:r>
            <a:endParaRPr sz="2400" noProof="1">
              <a:latin typeface="Arial" panose="020B0604020202020204" pitchFamily="34" charset="0"/>
              <a:ea typeface="宋体" panose="02010600030101010101" pitchFamily="2" charset="-122"/>
              <a:cs typeface="+mn-c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6866"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6867"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6868"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单元测试方法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等价类划分法</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828675" y="868363"/>
            <a:ext cx="8382000" cy="368300"/>
          </a:xfrm>
          <a:prstGeom prst="rect">
            <a:avLst/>
          </a:prstGeom>
          <a:noFill/>
        </p:spPr>
        <p:txBody>
          <a:bodyPr wrap="square" rtlCol="0" anchor="t">
            <a:spAutoFit/>
          </a:bodyPr>
          <a:p>
            <a:r>
              <a:rPr noProof="1">
                <a:latin typeface="Arial" panose="020B0604020202020204" pitchFamily="34" charset="0"/>
                <a:ea typeface="宋体" panose="02010600030101010101" pitchFamily="2" charset="-122"/>
                <a:cs typeface="+mn-cs"/>
              </a:rPr>
              <a:t>注册邮箱时要求用 6~18 个字符，可使用字母、数字、下划线，需以字母开头。</a:t>
            </a:r>
            <a:endParaRPr noProof="1">
              <a:latin typeface="Arial" panose="020B0604020202020204" pitchFamily="34" charset="0"/>
              <a:ea typeface="宋体" panose="02010600030101010101" pitchFamily="2" charset="-122"/>
              <a:cs typeface="+mn-cs"/>
            </a:endParaRPr>
          </a:p>
        </p:txBody>
      </p:sp>
      <p:graphicFrame>
        <p:nvGraphicFramePr>
          <p:cNvPr id="3" name="表格 2"/>
          <p:cNvGraphicFramePr/>
          <p:nvPr>
            <p:custDataLst>
              <p:tags r:id="rId2"/>
            </p:custDataLst>
          </p:nvPr>
        </p:nvGraphicFramePr>
        <p:xfrm>
          <a:off x="946150" y="1367790"/>
          <a:ext cx="9857105" cy="1524000"/>
        </p:xfrm>
        <a:graphic>
          <a:graphicData uri="http://schemas.openxmlformats.org/drawingml/2006/table">
            <a:tbl>
              <a:tblPr firstRow="1" bandRow="1">
                <a:tableStyleId>{5C22544A-7EE6-4342-B048-85BDC9FD1C3A}</a:tableStyleId>
              </a:tblPr>
              <a:tblGrid>
                <a:gridCol w="3597910"/>
                <a:gridCol w="6259195"/>
              </a:tblGrid>
              <a:tr h="381000">
                <a:tc>
                  <a:txBody>
                    <a:bodyPr/>
                    <a:p>
                      <a:pPr>
                        <a:buNone/>
                      </a:pPr>
                      <a:r>
                        <a:rPr lang="zh-CN" altLang="en-US"/>
                        <a:t>有效等价类</a:t>
                      </a:r>
                      <a:endParaRPr lang="zh-CN" altLang="en-US"/>
                    </a:p>
                  </a:txBody>
                  <a:tcPr/>
                </a:tc>
                <a:tc>
                  <a:txBody>
                    <a:bodyPr/>
                    <a:p>
                      <a:pPr>
                        <a:buNone/>
                      </a:pPr>
                      <a:r>
                        <a:rPr lang="zh-CN" altLang="en-US"/>
                        <a:t>无效等价类</a:t>
                      </a:r>
                      <a:endParaRPr lang="zh-CN" altLang="en-US"/>
                    </a:p>
                  </a:txBody>
                  <a:tcPr/>
                </a:tc>
              </a:tr>
              <a:tr h="381000">
                <a:tc>
                  <a:txBody>
                    <a:bodyPr/>
                    <a:p>
                      <a:pPr>
                        <a:buNone/>
                      </a:pPr>
                      <a:r>
                        <a:rPr lang="en-US" altLang="zh-CN" sz="1600"/>
                        <a:t>6-18</a:t>
                      </a:r>
                      <a:r>
                        <a:rPr lang="zh-CN" altLang="en-US" sz="1600"/>
                        <a:t>个字符（</a:t>
                      </a:r>
                      <a:r>
                        <a:rPr lang="en-US" altLang="zh-CN" sz="1600"/>
                        <a:t>1</a:t>
                      </a:r>
                      <a:r>
                        <a:rPr lang="zh-CN" altLang="en-US" sz="1600"/>
                        <a:t>）</a:t>
                      </a:r>
                      <a:endParaRPr lang="zh-CN" altLang="en-US" sz="1600"/>
                    </a:p>
                  </a:txBody>
                  <a:tcPr/>
                </a:tc>
                <a:tc>
                  <a:txBody>
                    <a:bodyPr/>
                    <a:p>
                      <a:pPr>
                        <a:buNone/>
                      </a:pPr>
                      <a:r>
                        <a:rPr lang="zh-CN" altLang="en-US" sz="1600"/>
                        <a:t>少于</a:t>
                      </a:r>
                      <a:r>
                        <a:rPr lang="en-US" altLang="zh-CN" sz="1600"/>
                        <a:t>6</a:t>
                      </a:r>
                      <a:r>
                        <a:rPr lang="zh-CN" altLang="en-US" sz="1600"/>
                        <a:t>个字符（</a:t>
                      </a:r>
                      <a:r>
                        <a:rPr lang="en-US" altLang="zh-CN" sz="1600"/>
                        <a:t>2</a:t>
                      </a:r>
                      <a:r>
                        <a:rPr lang="zh-CN" altLang="en-US" sz="1600"/>
                        <a:t>）多于</a:t>
                      </a:r>
                      <a:r>
                        <a:rPr lang="en-US" altLang="zh-CN" sz="1600"/>
                        <a:t>18</a:t>
                      </a:r>
                      <a:r>
                        <a:rPr lang="zh-CN" altLang="en-US" sz="1600"/>
                        <a:t>个字符（</a:t>
                      </a:r>
                      <a:r>
                        <a:rPr lang="en-US" altLang="zh-CN" sz="1600"/>
                        <a:t>3</a:t>
                      </a:r>
                      <a:r>
                        <a:rPr lang="zh-CN" altLang="en-US" sz="1600"/>
                        <a:t>）空（</a:t>
                      </a:r>
                      <a:r>
                        <a:rPr lang="en-US" altLang="zh-CN" sz="1600"/>
                        <a:t>4</a:t>
                      </a:r>
                      <a:r>
                        <a:rPr lang="zh-CN" altLang="en-US" sz="1600"/>
                        <a:t>）</a:t>
                      </a:r>
                      <a:endParaRPr lang="en-US" altLang="zh-CN" sz="1600"/>
                    </a:p>
                  </a:txBody>
                  <a:tcPr/>
                </a:tc>
              </a:tr>
              <a:tr h="381000">
                <a:tc>
                  <a:txBody>
                    <a:bodyPr/>
                    <a:p>
                      <a:pPr>
                        <a:buNone/>
                      </a:pPr>
                      <a:r>
                        <a:rPr lang="zh-CN" altLang="en-US" sz="1600"/>
                        <a:t>包括字母、数字、下划线（</a:t>
                      </a:r>
                      <a:r>
                        <a:rPr lang="en-US" altLang="zh-CN" sz="1600"/>
                        <a:t>5</a:t>
                      </a:r>
                      <a:r>
                        <a:rPr lang="zh-CN" altLang="en-US" sz="1600"/>
                        <a:t>）</a:t>
                      </a:r>
                      <a:endParaRPr lang="zh-CN" altLang="en-US" sz="1600"/>
                    </a:p>
                  </a:txBody>
                  <a:tcPr/>
                </a:tc>
                <a:tc>
                  <a:txBody>
                    <a:bodyPr/>
                    <a:p>
                      <a:pPr>
                        <a:buNone/>
                      </a:pPr>
                      <a:r>
                        <a:rPr lang="zh-CN" altLang="en-US" sz="1600"/>
                        <a:t>除字母、数字下划线特殊字符（</a:t>
                      </a:r>
                      <a:r>
                        <a:rPr lang="en-US" altLang="zh-CN" sz="1600"/>
                        <a:t>6</a:t>
                      </a:r>
                      <a:r>
                        <a:rPr lang="zh-CN" altLang="en-US" sz="1600"/>
                        <a:t>）非打印字符（</a:t>
                      </a:r>
                      <a:r>
                        <a:rPr lang="en-US" altLang="zh-CN" sz="1600"/>
                        <a:t>7</a:t>
                      </a:r>
                      <a:r>
                        <a:rPr lang="zh-CN" altLang="en-US" sz="1600"/>
                        <a:t>）中文（</a:t>
                      </a:r>
                      <a:r>
                        <a:rPr lang="en-US" altLang="zh-CN" sz="1600"/>
                        <a:t>8</a:t>
                      </a:r>
                      <a:r>
                        <a:rPr lang="zh-CN" altLang="en-US" sz="1600"/>
                        <a:t>）</a:t>
                      </a:r>
                      <a:endParaRPr lang="zh-CN" altLang="en-US" sz="1600"/>
                    </a:p>
                  </a:txBody>
                  <a:tcPr/>
                </a:tc>
              </a:tr>
              <a:tr h="381000">
                <a:tc>
                  <a:txBody>
                    <a:bodyPr/>
                    <a:p>
                      <a:pPr>
                        <a:buNone/>
                      </a:pPr>
                      <a:r>
                        <a:rPr lang="zh-CN" altLang="en-US" sz="1600"/>
                        <a:t>以字母开头（</a:t>
                      </a:r>
                      <a:r>
                        <a:rPr lang="en-US" altLang="zh-CN" sz="1600"/>
                        <a:t>9</a:t>
                      </a:r>
                      <a:r>
                        <a:rPr lang="zh-CN" altLang="en-US" sz="1600"/>
                        <a:t>）</a:t>
                      </a:r>
                      <a:endParaRPr lang="zh-CN" altLang="en-US" sz="1600"/>
                    </a:p>
                  </a:txBody>
                  <a:tcPr/>
                </a:tc>
                <a:tc>
                  <a:txBody>
                    <a:bodyPr/>
                    <a:p>
                      <a:pPr>
                        <a:buNone/>
                      </a:pPr>
                      <a:r>
                        <a:rPr lang="zh-CN" altLang="en-US" sz="1600"/>
                        <a:t>以数字或下划线开头（</a:t>
                      </a:r>
                      <a:r>
                        <a:rPr lang="en-US" altLang="zh-CN" sz="1600"/>
                        <a:t>10</a:t>
                      </a:r>
                      <a:r>
                        <a:rPr lang="zh-CN" altLang="en-US" sz="1600"/>
                        <a:t>）</a:t>
                      </a:r>
                      <a:endParaRPr lang="zh-CN" altLang="en-US" sz="1600"/>
                    </a:p>
                  </a:txBody>
                  <a:tcPr/>
                </a:tc>
              </a:tr>
            </a:tbl>
          </a:graphicData>
        </a:graphic>
      </p:graphicFrame>
      <p:graphicFrame>
        <p:nvGraphicFramePr>
          <p:cNvPr id="4" name="表格 3"/>
          <p:cNvGraphicFramePr/>
          <p:nvPr>
            <p:custDataLst>
              <p:tags r:id="rId3"/>
            </p:custDataLst>
          </p:nvPr>
        </p:nvGraphicFramePr>
        <p:xfrm>
          <a:off x="936625" y="3096260"/>
          <a:ext cx="9902825" cy="3032760"/>
        </p:xfrm>
        <a:graphic>
          <a:graphicData uri="http://schemas.openxmlformats.org/drawingml/2006/table">
            <a:tbl>
              <a:tblPr firstRow="1" bandRow="1">
                <a:tableStyleId>{5C22544A-7EE6-4342-B048-85BDC9FD1C3A}</a:tableStyleId>
              </a:tblPr>
              <a:tblGrid>
                <a:gridCol w="856615"/>
                <a:gridCol w="3175635"/>
                <a:gridCol w="2016125"/>
                <a:gridCol w="3854450"/>
              </a:tblGrid>
              <a:tr h="381000">
                <a:tc>
                  <a:txBody>
                    <a:bodyPr/>
                    <a:p>
                      <a:pPr>
                        <a:buNone/>
                      </a:pPr>
                      <a:r>
                        <a:rPr lang="zh-CN" altLang="en-US" sz="1400"/>
                        <a:t>编号</a:t>
                      </a:r>
                      <a:endParaRPr lang="zh-CN" altLang="en-US" sz="1400"/>
                    </a:p>
                  </a:txBody>
                  <a:tcPr/>
                </a:tc>
                <a:tc>
                  <a:txBody>
                    <a:bodyPr/>
                    <a:p>
                      <a:pPr>
                        <a:buNone/>
                      </a:pPr>
                      <a:r>
                        <a:rPr lang="zh-CN" altLang="en-US" sz="1400"/>
                        <a:t>用例</a:t>
                      </a:r>
                      <a:endParaRPr lang="zh-CN" altLang="en-US" sz="1400"/>
                    </a:p>
                  </a:txBody>
                  <a:tcPr/>
                </a:tc>
                <a:tc>
                  <a:txBody>
                    <a:bodyPr/>
                    <a:p>
                      <a:pPr>
                        <a:buNone/>
                      </a:pPr>
                      <a:r>
                        <a:rPr lang="zh-CN" altLang="en-US" sz="1400"/>
                        <a:t>覆盖</a:t>
                      </a:r>
                      <a:endParaRPr lang="zh-CN" altLang="en-US" sz="1400"/>
                    </a:p>
                  </a:txBody>
                  <a:tcPr/>
                </a:tc>
                <a:tc>
                  <a:txBody>
                    <a:bodyPr/>
                    <a:p>
                      <a:pPr>
                        <a:buNone/>
                      </a:pPr>
                      <a:r>
                        <a:rPr lang="zh-CN" altLang="en-US" sz="1400"/>
                        <a:t>预期</a:t>
                      </a:r>
                      <a:endParaRPr lang="zh-CN" altLang="en-US" sz="1400"/>
                    </a:p>
                  </a:txBody>
                  <a:tcPr/>
                </a:tc>
              </a:tr>
              <a:tr h="304800">
                <a:tc>
                  <a:txBody>
                    <a:bodyPr/>
                    <a:p>
                      <a:pPr>
                        <a:buNone/>
                      </a:pPr>
                      <a:r>
                        <a:rPr lang="en-US" altLang="zh-CN" sz="1400"/>
                        <a:t>1</a:t>
                      </a:r>
                      <a:endParaRPr lang="en-US" altLang="zh-CN" sz="1400"/>
                    </a:p>
                  </a:txBody>
                  <a:tcPr/>
                </a:tc>
                <a:tc>
                  <a:txBody>
                    <a:bodyPr/>
                    <a:p>
                      <a:pPr>
                        <a:buNone/>
                      </a:pPr>
                      <a:r>
                        <a:rPr lang="en-US" altLang="zh-CN" sz="1400"/>
                        <a:t>test_123</a:t>
                      </a:r>
                      <a:endParaRPr lang="en-US" altLang="zh-CN" sz="1400"/>
                    </a:p>
                  </a:txBody>
                  <a:tcPr/>
                </a:tc>
                <a:tc>
                  <a:txBody>
                    <a:bodyPr/>
                    <a:p>
                      <a:pPr>
                        <a:buNone/>
                      </a:pPr>
                      <a:r>
                        <a:rPr lang="en-US" altLang="zh-CN" sz="1400"/>
                        <a:t>1,5,9</a:t>
                      </a:r>
                      <a:endParaRPr lang="en-US" altLang="zh-CN" sz="1400"/>
                    </a:p>
                  </a:txBody>
                  <a:tcPr/>
                </a:tc>
                <a:tc>
                  <a:txBody>
                    <a:bodyPr/>
                    <a:p>
                      <a:pPr>
                        <a:buNone/>
                      </a:pPr>
                      <a:r>
                        <a:rPr lang="zh-CN" altLang="en-US" sz="1400"/>
                        <a:t>合法输入</a:t>
                      </a:r>
                      <a:endParaRPr lang="zh-CN" altLang="en-US" sz="1400"/>
                    </a:p>
                  </a:txBody>
                  <a:tcPr/>
                </a:tc>
              </a:tr>
              <a:tr h="381000">
                <a:tc>
                  <a:txBody>
                    <a:bodyPr/>
                    <a:p>
                      <a:pPr>
                        <a:buNone/>
                      </a:pPr>
                      <a:r>
                        <a:rPr lang="en-US" altLang="zh-CN" sz="1400"/>
                        <a:t>2</a:t>
                      </a:r>
                      <a:endParaRPr lang="en-US" altLang="zh-CN" sz="1400"/>
                    </a:p>
                  </a:txBody>
                  <a:tcPr/>
                </a:tc>
                <a:tc>
                  <a:txBody>
                    <a:bodyPr/>
                    <a:p>
                      <a:pPr>
                        <a:buNone/>
                      </a:pPr>
                      <a:r>
                        <a:rPr lang="en-US" altLang="zh-CN" sz="1400"/>
                        <a:t>tet_1</a:t>
                      </a:r>
                      <a:endParaRPr lang="en-US" altLang="zh-CN" sz="1400"/>
                    </a:p>
                  </a:txBody>
                  <a:tcPr/>
                </a:tc>
                <a:tc>
                  <a:txBody>
                    <a:bodyPr/>
                    <a:p>
                      <a:pPr>
                        <a:buNone/>
                      </a:pPr>
                      <a:r>
                        <a:rPr lang="en-US" altLang="zh-CN" sz="1400"/>
                        <a:t>1,2,9</a:t>
                      </a:r>
                      <a:endParaRPr lang="en-US" altLang="zh-CN" sz="1400"/>
                    </a:p>
                  </a:txBody>
                  <a:tcPr/>
                </a:tc>
                <a:tc>
                  <a:txBody>
                    <a:bodyPr/>
                    <a:p>
                      <a:pPr>
                        <a:buNone/>
                      </a:pPr>
                      <a:r>
                        <a:rPr lang="zh-CN" altLang="en-US" sz="1400"/>
                        <a:t>非法输入</a:t>
                      </a:r>
                      <a:endParaRPr lang="zh-CN" altLang="en-US" sz="1400"/>
                    </a:p>
                  </a:txBody>
                  <a:tcPr/>
                </a:tc>
              </a:tr>
              <a:tr h="381000">
                <a:tc>
                  <a:txBody>
                    <a:bodyPr/>
                    <a:p>
                      <a:pPr>
                        <a:buNone/>
                      </a:pPr>
                      <a:r>
                        <a:rPr lang="en-US" altLang="zh-CN" sz="1400"/>
                        <a:t>3</a:t>
                      </a:r>
                      <a:endParaRPr lang="en-US" altLang="zh-CN" sz="1400"/>
                    </a:p>
                  </a:txBody>
                  <a:tcPr/>
                </a:tc>
                <a:tc>
                  <a:txBody>
                    <a:bodyPr/>
                    <a:p>
                      <a:pPr>
                        <a:buNone/>
                      </a:pPr>
                      <a:r>
                        <a:rPr lang="en-US" altLang="zh-CN" sz="1400">
                          <a:sym typeface="+mn-ea"/>
                        </a:rPr>
                        <a:t>tet_11231231231231231123</a:t>
                      </a:r>
                      <a:endParaRPr lang="zh-CN" altLang="en-US" sz="1400"/>
                    </a:p>
                  </a:txBody>
                  <a:tcPr/>
                </a:tc>
                <a:tc>
                  <a:txBody>
                    <a:bodyPr/>
                    <a:p>
                      <a:pPr>
                        <a:buNone/>
                      </a:pPr>
                      <a:r>
                        <a:rPr lang="en-US" altLang="zh-CN" sz="1400"/>
                        <a:t>1,3,9</a:t>
                      </a:r>
                      <a:endParaRPr lang="en-US" altLang="zh-CN" sz="1400"/>
                    </a:p>
                  </a:txBody>
                  <a:tcPr/>
                </a:tc>
                <a:tc>
                  <a:txBody>
                    <a:bodyPr/>
                    <a:p>
                      <a:pPr>
                        <a:buNone/>
                      </a:pPr>
                      <a:r>
                        <a:rPr lang="zh-CN" altLang="en-US" sz="1400">
                          <a:sym typeface="+mn-ea"/>
                        </a:rPr>
                        <a:t>非法输入</a:t>
                      </a:r>
                      <a:endParaRPr lang="zh-CN" altLang="en-US" sz="1400"/>
                    </a:p>
                  </a:txBody>
                  <a:tcPr/>
                </a:tc>
              </a:tr>
              <a:tr h="381000">
                <a:tc>
                  <a:txBody>
                    <a:bodyPr/>
                    <a:p>
                      <a:pPr>
                        <a:buNone/>
                      </a:pPr>
                      <a:r>
                        <a:rPr lang="en-US" altLang="zh-CN" sz="1400"/>
                        <a:t>4</a:t>
                      </a:r>
                      <a:endParaRPr lang="en-US" altLang="zh-CN" sz="1400"/>
                    </a:p>
                  </a:txBody>
                  <a:tcPr/>
                </a:tc>
                <a:tc>
                  <a:txBody>
                    <a:bodyPr/>
                    <a:p>
                      <a:pPr>
                        <a:buNone/>
                      </a:pPr>
                      <a:r>
                        <a:rPr lang="en-US" altLang="zh-CN" sz="1400"/>
                        <a:t>NULL</a:t>
                      </a:r>
                      <a:endParaRPr lang="en-US" altLang="zh-CN" sz="1400"/>
                    </a:p>
                  </a:txBody>
                  <a:tcPr/>
                </a:tc>
                <a:tc>
                  <a:txBody>
                    <a:bodyPr/>
                    <a:p>
                      <a:pPr>
                        <a:buNone/>
                      </a:pPr>
                      <a:r>
                        <a:rPr lang="en-US" altLang="zh-CN" sz="1400"/>
                        <a:t>4</a:t>
                      </a:r>
                      <a:endParaRPr lang="en-US" altLang="zh-CN" sz="1400"/>
                    </a:p>
                  </a:txBody>
                  <a:tcPr/>
                </a:tc>
                <a:tc>
                  <a:txBody>
                    <a:bodyPr/>
                    <a:p>
                      <a:pPr>
                        <a:buNone/>
                      </a:pPr>
                      <a:r>
                        <a:rPr lang="zh-CN" altLang="en-US" sz="1400">
                          <a:sym typeface="+mn-ea"/>
                        </a:rPr>
                        <a:t>非法输入</a:t>
                      </a:r>
                      <a:endParaRPr lang="zh-CN" altLang="en-US" sz="1400"/>
                    </a:p>
                  </a:txBody>
                  <a:tcPr/>
                </a:tc>
              </a:tr>
              <a:tr h="381000">
                <a:tc>
                  <a:txBody>
                    <a:bodyPr/>
                    <a:p>
                      <a:pPr>
                        <a:buNone/>
                      </a:pPr>
                      <a:r>
                        <a:rPr lang="en-US" altLang="zh-CN" sz="1400"/>
                        <a:t>5</a:t>
                      </a:r>
                      <a:endParaRPr lang="en-US" altLang="zh-CN" sz="1400"/>
                    </a:p>
                  </a:txBody>
                  <a:tcPr/>
                </a:tc>
                <a:tc>
                  <a:txBody>
                    <a:bodyPr/>
                    <a:p>
                      <a:pPr>
                        <a:buNone/>
                      </a:pPr>
                      <a:r>
                        <a:rPr lang="en-US" altLang="zh-CN" sz="1400"/>
                        <a:t>test_\098</a:t>
                      </a:r>
                      <a:endParaRPr lang="zh-CN" altLang="en-US" sz="1400"/>
                    </a:p>
                  </a:txBody>
                  <a:tcPr/>
                </a:tc>
                <a:tc>
                  <a:txBody>
                    <a:bodyPr/>
                    <a:p>
                      <a:pPr>
                        <a:buNone/>
                      </a:pPr>
                      <a:r>
                        <a:rPr lang="en-US" altLang="zh-CN" sz="1400"/>
                        <a:t>1,7,9</a:t>
                      </a:r>
                      <a:endParaRPr lang="en-US" altLang="zh-CN" sz="1400"/>
                    </a:p>
                  </a:txBody>
                  <a:tcPr/>
                </a:tc>
                <a:tc>
                  <a:txBody>
                    <a:bodyPr/>
                    <a:p>
                      <a:pPr>
                        <a:buNone/>
                      </a:pPr>
                      <a:r>
                        <a:rPr lang="zh-CN" altLang="en-US" sz="1400">
                          <a:sym typeface="+mn-ea"/>
                        </a:rPr>
                        <a:t>非法输入</a:t>
                      </a:r>
                      <a:endParaRPr lang="zh-CN" altLang="en-US" sz="1400"/>
                    </a:p>
                  </a:txBody>
                  <a:tcPr/>
                </a:tc>
              </a:tr>
              <a:tr h="381000">
                <a:tc>
                  <a:txBody>
                    <a:bodyPr/>
                    <a:p>
                      <a:pPr>
                        <a:buNone/>
                      </a:pPr>
                      <a:r>
                        <a:rPr lang="en-US" altLang="zh-CN" sz="1400"/>
                        <a:t>6</a:t>
                      </a:r>
                      <a:endParaRPr lang="en-US" altLang="zh-CN" sz="1400"/>
                    </a:p>
                  </a:txBody>
                  <a:tcPr/>
                </a:tc>
                <a:tc>
                  <a:txBody>
                    <a:bodyPr/>
                    <a:p>
                      <a:pPr>
                        <a:buNone/>
                      </a:pPr>
                      <a:r>
                        <a:rPr lang="en-US" altLang="zh-CN" sz="1400">
                          <a:sym typeface="+mn-ea"/>
                        </a:rPr>
                        <a:t>test_</a:t>
                      </a:r>
                      <a:r>
                        <a:rPr lang="zh-CN" altLang="en-US" sz="1400">
                          <a:sym typeface="+mn-ea"/>
                        </a:rPr>
                        <a:t>丰羽计划</a:t>
                      </a:r>
                      <a:endParaRPr lang="zh-CN" altLang="en-US" sz="1400">
                        <a:sym typeface="+mn-ea"/>
                      </a:endParaRPr>
                    </a:p>
                  </a:txBody>
                  <a:tcPr/>
                </a:tc>
                <a:tc>
                  <a:txBody>
                    <a:bodyPr/>
                    <a:p>
                      <a:pPr>
                        <a:buNone/>
                      </a:pPr>
                      <a:r>
                        <a:rPr lang="en-US" altLang="zh-CN" sz="1400"/>
                        <a:t>1,8,9</a:t>
                      </a:r>
                      <a:endParaRPr lang="zh-CN" altLang="en-US" sz="1400"/>
                    </a:p>
                  </a:txBody>
                  <a:tcPr/>
                </a:tc>
                <a:tc>
                  <a:txBody>
                    <a:bodyPr/>
                    <a:p>
                      <a:pPr>
                        <a:buNone/>
                      </a:pPr>
                      <a:r>
                        <a:rPr lang="zh-CN" altLang="en-US" sz="1400">
                          <a:sym typeface="+mn-ea"/>
                        </a:rPr>
                        <a:t>非法输入</a:t>
                      </a:r>
                      <a:endParaRPr lang="zh-CN" altLang="en-US" sz="1400"/>
                    </a:p>
                  </a:txBody>
                  <a:tcPr/>
                </a:tc>
              </a:tr>
              <a:tr h="381000">
                <a:tc>
                  <a:txBody>
                    <a:bodyPr/>
                    <a:p>
                      <a:pPr>
                        <a:buNone/>
                      </a:pPr>
                      <a:r>
                        <a:rPr lang="en-US" altLang="zh-CN" sz="1400"/>
                        <a:t>7</a:t>
                      </a:r>
                      <a:endParaRPr lang="en-US" altLang="zh-CN" sz="1400"/>
                    </a:p>
                  </a:txBody>
                  <a:tcPr/>
                </a:tc>
                <a:tc>
                  <a:txBody>
                    <a:bodyPr/>
                    <a:p>
                      <a:pPr>
                        <a:buNone/>
                      </a:pPr>
                      <a:r>
                        <a:rPr lang="en-US" altLang="zh-CN" sz="1400"/>
                        <a:t>_test_a12</a:t>
                      </a:r>
                      <a:endParaRPr lang="en-US" altLang="zh-CN" sz="1400"/>
                    </a:p>
                  </a:txBody>
                  <a:tcPr/>
                </a:tc>
                <a:tc>
                  <a:txBody>
                    <a:bodyPr/>
                    <a:p>
                      <a:pPr>
                        <a:buNone/>
                      </a:pPr>
                      <a:r>
                        <a:rPr lang="en-US" altLang="zh-CN" sz="1400"/>
                        <a:t>1,5,10</a:t>
                      </a:r>
                      <a:endParaRPr lang="en-US" altLang="zh-CN" sz="1400"/>
                    </a:p>
                  </a:txBody>
                  <a:tcPr/>
                </a:tc>
                <a:tc>
                  <a:txBody>
                    <a:bodyPr/>
                    <a:p>
                      <a:pPr>
                        <a:buNone/>
                      </a:pPr>
                      <a:r>
                        <a:rPr lang="zh-CN" altLang="en-US" sz="1400">
                          <a:sym typeface="+mn-ea"/>
                        </a:rPr>
                        <a:t>非法输入</a:t>
                      </a:r>
                      <a:endParaRPr lang="zh-CN" altLang="en-US" sz="1400"/>
                    </a:p>
                  </a:txBody>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6866"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6867"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6868"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单元测试方法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边界值分析法</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648970" y="935990"/>
            <a:ext cx="10099675" cy="5631180"/>
          </a:xfrm>
          <a:prstGeom prst="rect">
            <a:avLst/>
          </a:prstGeom>
          <a:noFill/>
        </p:spPr>
        <p:txBody>
          <a:bodyPr wrap="square" rtlCol="0" anchor="t">
            <a:spAutoFit/>
          </a:bodyPr>
          <a:p>
            <a:r>
              <a:rPr sz="2000" noProof="1">
                <a:latin typeface="Arial" panose="020B0604020202020204" pitchFamily="34" charset="0"/>
                <a:ea typeface="宋体" panose="02010600030101010101" pitchFamily="2" charset="-122"/>
                <a:cs typeface="+mn-cs"/>
              </a:rPr>
              <a:t>边界值分析法使用与等价类测试方法相同的等价类划分，只是边界值分析假定 错误更多地存在于两个划分的边界上。</a:t>
            </a:r>
            <a:endParaRPr sz="2000" noProof="1">
              <a:latin typeface="Arial" panose="020B0604020202020204" pitchFamily="34" charset="0"/>
              <a:ea typeface="宋体" panose="02010600030101010101" pitchFamily="2" charset="-122"/>
              <a:cs typeface="+mn-cs"/>
            </a:endParaRPr>
          </a:p>
          <a:p>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边界值测试在软件变得复杂的时候也会变得不实用。边界值测试对于非向量类型的值(如枚举类型的值)也没有意义。</a:t>
            </a:r>
            <a:endParaRPr sz="2000" noProof="1">
              <a:latin typeface="Arial" panose="020B0604020202020204" pitchFamily="34" charset="0"/>
              <a:ea typeface="宋体" panose="02010600030101010101" pitchFamily="2" charset="-122"/>
              <a:cs typeface="+mn-cs"/>
            </a:endParaRPr>
          </a:p>
          <a:p>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类型	边界值</a:t>
            </a:r>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数值	最大/最小</a:t>
            </a:r>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字符	首位/末位</a:t>
            </a:r>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空间	空/满</a:t>
            </a:r>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速度	最快/最慢</a:t>
            </a:r>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	…</a:t>
            </a:r>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内部边界值分析</a:t>
            </a:r>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数值边界，例如1字节（byte）是[0,255]</a:t>
            </a:r>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字符边界， 例如A的ASCII码65， null的的ASCII码0</a:t>
            </a:r>
            <a:endParaRPr sz="2000" noProof="1">
              <a:latin typeface="Arial" panose="020B0604020202020204" pitchFamily="34" charset="0"/>
              <a:ea typeface="宋体" panose="02010600030101010101" pitchFamily="2" charset="-122"/>
              <a:cs typeface="+mn-cs"/>
            </a:endParaRPr>
          </a:p>
          <a:p>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其他边界分析</a:t>
            </a:r>
            <a:endParaRPr sz="2000" noProof="1">
              <a:latin typeface="Arial" panose="020B0604020202020204" pitchFamily="34" charset="0"/>
              <a:ea typeface="宋体" panose="02010600030101010101" pitchFamily="2" charset="-122"/>
              <a:cs typeface="+mn-cs"/>
            </a:endParaRPr>
          </a:p>
          <a:p>
            <a:r>
              <a:rPr sz="2000" noProof="1">
                <a:latin typeface="Arial" panose="020B0604020202020204" pitchFamily="34" charset="0"/>
                <a:ea typeface="宋体" panose="02010600030101010101" pitchFamily="2" charset="-122"/>
                <a:cs typeface="+mn-cs"/>
              </a:rPr>
              <a:t>输入信息为空、非法、错误、不正确和垃圾数据</a:t>
            </a:r>
            <a:endParaRPr sz="2000" noProof="1">
              <a:latin typeface="Arial" panose="020B0604020202020204" pitchFamily="34" charset="0"/>
              <a:ea typeface="宋体" panose="02010600030101010101" pitchFamily="2" charset="-122"/>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7170"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7171"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7172" name="文本框 14"/>
          <p:cNvSpPr/>
          <p:nvPr/>
        </p:nvSpPr>
        <p:spPr>
          <a:xfrm>
            <a:off x="5586413" y="2235200"/>
            <a:ext cx="3068637" cy="433705"/>
          </a:xfrm>
          <a:prstGeom prst="rect">
            <a:avLst/>
          </a:prstGeom>
          <a:noFill/>
          <a:ln w="9525">
            <a:noFill/>
          </a:ln>
        </p:spPr>
        <p:txBody>
          <a:bodyPr wrap="square" lIns="64802" tIns="32401" rIns="64802" bIns="32401" anchor="t" anchorCtr="0">
            <a:spAutoFit/>
          </a:bodyPr>
          <a:p>
            <a:r>
              <a:rPr lang="zh-CN" altLang="en-US" sz="2400" dirty="0">
                <a:solidFill>
                  <a:srgbClr val="184199"/>
                </a:solidFill>
                <a:latin typeface="微软雅黑" panose="020B0503020204020204" charset="-12"/>
                <a:ea typeface="微软雅黑" panose="020B0503020204020204" charset="-12"/>
                <a:sym typeface="微软雅黑" panose="020B0503020204020204" charset="-12"/>
              </a:rPr>
              <a:t>什么是单元测试</a:t>
            </a:r>
            <a:endParaRPr lang="zh-CN" altLang="en-US" sz="2400" dirty="0">
              <a:solidFill>
                <a:srgbClr val="184199"/>
              </a:solidFill>
              <a:latin typeface="微软雅黑" panose="020B0503020204020204" charset="-12"/>
              <a:ea typeface="微软雅黑" panose="020B0503020204020204" charset="-12"/>
              <a:sym typeface="微软雅黑" panose="020B0503020204020204" charset="-12"/>
            </a:endParaRPr>
          </a:p>
        </p:txBody>
      </p:sp>
      <p:sp>
        <p:nvSpPr>
          <p:cNvPr id="7173" name="文本框 15"/>
          <p:cNvSpPr/>
          <p:nvPr/>
        </p:nvSpPr>
        <p:spPr>
          <a:xfrm>
            <a:off x="5586413" y="2841625"/>
            <a:ext cx="3068637" cy="433705"/>
          </a:xfrm>
          <a:prstGeom prst="rect">
            <a:avLst/>
          </a:prstGeom>
          <a:noFill/>
          <a:ln w="9525">
            <a:noFill/>
          </a:ln>
        </p:spPr>
        <p:txBody>
          <a:bodyPr wrap="square" lIns="64802" tIns="32401" rIns="64802" bIns="32401" anchor="t" anchorCtr="0">
            <a:spAutoFit/>
          </a:bodyPr>
          <a:p>
            <a:r>
              <a:rPr lang="zh-CN" altLang="en-US" sz="2400" dirty="0">
                <a:solidFill>
                  <a:srgbClr val="184199"/>
                </a:solidFill>
                <a:latin typeface="微软雅黑" panose="020B0503020204020204" charset="-12"/>
                <a:ea typeface="微软雅黑" panose="020B0503020204020204" charset="-12"/>
                <a:sym typeface="微软雅黑" panose="020B0503020204020204" charset="-12"/>
              </a:rPr>
              <a:t>为什么做单元测试</a:t>
            </a:r>
            <a:endParaRPr lang="zh-CN" altLang="en-US" sz="2400" dirty="0">
              <a:solidFill>
                <a:srgbClr val="184199"/>
              </a:solidFill>
              <a:latin typeface="微软雅黑" panose="020B0503020204020204" charset="-12"/>
              <a:ea typeface="微软雅黑" panose="020B0503020204020204" charset="-12"/>
              <a:sym typeface="微软雅黑" panose="020B0503020204020204" charset="-12"/>
            </a:endParaRPr>
          </a:p>
        </p:txBody>
      </p:sp>
      <p:sp>
        <p:nvSpPr>
          <p:cNvPr id="7174" name="文本框 15"/>
          <p:cNvSpPr/>
          <p:nvPr/>
        </p:nvSpPr>
        <p:spPr>
          <a:xfrm>
            <a:off x="5586413" y="4057650"/>
            <a:ext cx="3068637" cy="433705"/>
          </a:xfrm>
          <a:prstGeom prst="rect">
            <a:avLst/>
          </a:prstGeom>
          <a:noFill/>
          <a:ln w="9525">
            <a:noFill/>
          </a:ln>
        </p:spPr>
        <p:txBody>
          <a:bodyPr wrap="square" lIns="64802" tIns="32401" rIns="64802" bIns="32401" anchor="t" anchorCtr="0">
            <a:spAutoFit/>
          </a:bodyPr>
          <a:p>
            <a:r>
              <a:rPr lang="zh-CN" altLang="en-US" sz="2400" dirty="0">
                <a:solidFill>
                  <a:srgbClr val="184199"/>
                </a:solidFill>
                <a:latin typeface="微软雅黑" panose="020B0503020204020204" charset="-12"/>
                <a:ea typeface="微软雅黑" panose="020B0503020204020204" charset="-12"/>
                <a:sym typeface="微软雅黑" panose="020B0503020204020204" charset="-12"/>
              </a:rPr>
              <a:t>实战演练</a:t>
            </a:r>
            <a:endParaRPr lang="zh-CN" altLang="en-US" sz="2400" dirty="0">
              <a:solidFill>
                <a:srgbClr val="184199"/>
              </a:solidFill>
              <a:latin typeface="微软雅黑" panose="020B0503020204020204" charset="-12"/>
              <a:ea typeface="微软雅黑" panose="020B0503020204020204" charset="-12"/>
              <a:sym typeface="微软雅黑" panose="020B0503020204020204" charset="-12"/>
            </a:endParaRPr>
          </a:p>
        </p:txBody>
      </p:sp>
      <p:sp>
        <p:nvSpPr>
          <p:cNvPr id="7175" name="矩形 17"/>
          <p:cNvSpPr/>
          <p:nvPr/>
        </p:nvSpPr>
        <p:spPr>
          <a:xfrm>
            <a:off x="2932113" y="2871788"/>
            <a:ext cx="1349375" cy="790575"/>
          </a:xfrm>
          <a:prstGeom prst="rect">
            <a:avLst/>
          </a:prstGeom>
          <a:noFill/>
          <a:ln w="9525">
            <a:noFill/>
          </a:ln>
        </p:spPr>
        <p:txBody>
          <a:bodyPr wrap="none" anchor="t" anchorCtr="0">
            <a:spAutoFit/>
          </a:bodyPr>
          <a:p>
            <a:r>
              <a:rPr lang="zh-CN" altLang="en-US" sz="4500" b="1" dirty="0">
                <a:solidFill>
                  <a:srgbClr val="000000"/>
                </a:solidFill>
                <a:latin typeface="微软雅黑" panose="020B0503020204020204" charset="-12"/>
                <a:ea typeface="微软雅黑" panose="020B0503020204020204" charset="-12"/>
                <a:sym typeface="微软雅黑" panose="020B0503020204020204" charset="-12"/>
              </a:rPr>
              <a:t>目录</a:t>
            </a:r>
            <a:endParaRPr lang="zh-CN" altLang="en-US" dirty="0">
              <a:latin typeface="Arial" panose="020B0604020202020204" pitchFamily="34" charset="0"/>
              <a:ea typeface="宋体" panose="02010600030101010101" pitchFamily="2" charset="-122"/>
            </a:endParaRPr>
          </a:p>
        </p:txBody>
      </p:sp>
      <p:sp>
        <p:nvSpPr>
          <p:cNvPr id="7176" name="文本框 18"/>
          <p:cNvSpPr/>
          <p:nvPr/>
        </p:nvSpPr>
        <p:spPr>
          <a:xfrm>
            <a:off x="5184775" y="2254250"/>
            <a:ext cx="374650" cy="830263"/>
          </a:xfrm>
          <a:prstGeom prst="rect">
            <a:avLst/>
          </a:prstGeom>
          <a:noFill/>
          <a:ln w="9525">
            <a:noFill/>
          </a:ln>
        </p:spPr>
        <p:txBody>
          <a:bodyPr wrap="none" anchor="t" anchorCtr="0">
            <a:spAutoFit/>
          </a:bodyPr>
          <a:p>
            <a:r>
              <a:rPr lang="en-US" altLang="zh-CN" sz="2400" b="1" dirty="0">
                <a:solidFill>
                  <a:srgbClr val="184199"/>
                </a:solidFill>
                <a:latin typeface="微软雅黑" panose="020B0503020204020204" charset="-12"/>
                <a:ea typeface="微软雅黑" panose="020B0503020204020204" charset="-12"/>
                <a:sym typeface="微软雅黑" panose="020B0503020204020204" charset="-12"/>
              </a:rPr>
              <a:t>1</a:t>
            </a:r>
            <a:endParaRPr lang="zh-CN" altLang="en-US" sz="2400" b="1" dirty="0">
              <a:solidFill>
                <a:srgbClr val="184199"/>
              </a:solidFill>
              <a:latin typeface="微软雅黑" panose="020B0503020204020204" charset="-12"/>
              <a:ea typeface="微软雅黑" panose="020B0503020204020204" charset="-12"/>
              <a:sym typeface="微软雅黑" panose="020B0503020204020204" charset="-12"/>
            </a:endParaRPr>
          </a:p>
          <a:p>
            <a:endParaRPr lang="zh-CN" altLang="en-US" sz="2400" dirty="0">
              <a:solidFill>
                <a:srgbClr val="366AB5"/>
              </a:solidFill>
              <a:latin typeface="Calibri" panose="020F0502020204030204" charset="-122"/>
              <a:ea typeface="宋体" panose="02010600030101010101" pitchFamily="2" charset="-122"/>
              <a:sym typeface="宋体" panose="02010600030101010101" pitchFamily="2" charset="-122"/>
            </a:endParaRPr>
          </a:p>
        </p:txBody>
      </p:sp>
      <p:sp>
        <p:nvSpPr>
          <p:cNvPr id="7177" name="文本框 19"/>
          <p:cNvSpPr/>
          <p:nvPr/>
        </p:nvSpPr>
        <p:spPr>
          <a:xfrm>
            <a:off x="5184775" y="2854325"/>
            <a:ext cx="371475" cy="830263"/>
          </a:xfrm>
          <a:prstGeom prst="rect">
            <a:avLst/>
          </a:prstGeom>
          <a:noFill/>
          <a:ln w="9525">
            <a:noFill/>
          </a:ln>
        </p:spPr>
        <p:txBody>
          <a:bodyPr wrap="none" anchor="t" anchorCtr="0">
            <a:spAutoFit/>
          </a:bodyPr>
          <a:p>
            <a:r>
              <a:rPr lang="en-US" altLang="zh-CN" sz="2400" b="1" dirty="0">
                <a:solidFill>
                  <a:srgbClr val="184199"/>
                </a:solidFill>
                <a:latin typeface="微软雅黑" panose="020B0503020204020204" charset="-12"/>
                <a:ea typeface="微软雅黑" panose="020B0503020204020204" charset="-12"/>
                <a:sym typeface="微软雅黑" panose="020B0503020204020204" charset="-12"/>
              </a:rPr>
              <a:t>2</a:t>
            </a:r>
            <a:endParaRPr lang="zh-CN" altLang="en-US" sz="2400" b="1" dirty="0">
              <a:solidFill>
                <a:srgbClr val="BFBFBF"/>
              </a:solidFill>
              <a:latin typeface="微软雅黑" panose="020B0503020204020204" charset="-12"/>
              <a:ea typeface="微软雅黑" panose="020B0503020204020204" charset="-12"/>
              <a:sym typeface="微软雅黑" panose="020B0503020204020204" charset="-12"/>
            </a:endParaRPr>
          </a:p>
          <a:p>
            <a:endParaRPr lang="zh-CN" altLang="en-US" sz="2400" dirty="0">
              <a:solidFill>
                <a:srgbClr val="BFBFBF"/>
              </a:solidFill>
              <a:latin typeface="Calibri" panose="020F0502020204030204" charset="-122"/>
              <a:ea typeface="宋体" panose="02010600030101010101" pitchFamily="2" charset="-122"/>
              <a:sym typeface="宋体" panose="02010600030101010101" pitchFamily="2" charset="-122"/>
            </a:endParaRPr>
          </a:p>
        </p:txBody>
      </p:sp>
      <p:sp>
        <p:nvSpPr>
          <p:cNvPr id="7178" name="文本框 20"/>
          <p:cNvSpPr/>
          <p:nvPr/>
        </p:nvSpPr>
        <p:spPr>
          <a:xfrm>
            <a:off x="5184775" y="3455988"/>
            <a:ext cx="371475" cy="830262"/>
          </a:xfrm>
          <a:prstGeom prst="rect">
            <a:avLst/>
          </a:prstGeom>
          <a:noFill/>
          <a:ln w="9525">
            <a:noFill/>
          </a:ln>
        </p:spPr>
        <p:txBody>
          <a:bodyPr wrap="none" anchor="t" anchorCtr="0">
            <a:spAutoFit/>
          </a:bodyPr>
          <a:p>
            <a:r>
              <a:rPr lang="en-US" altLang="zh-CN" sz="2400" b="1" dirty="0">
                <a:solidFill>
                  <a:srgbClr val="184199"/>
                </a:solidFill>
                <a:latin typeface="微软雅黑" panose="020B0503020204020204" charset="-12"/>
                <a:ea typeface="微软雅黑" panose="020B0503020204020204" charset="-12"/>
                <a:sym typeface="微软雅黑" panose="020B0503020204020204" charset="-12"/>
              </a:rPr>
              <a:t>3</a:t>
            </a:r>
            <a:endParaRPr lang="zh-CN" altLang="en-US" sz="2400" b="1" dirty="0">
              <a:solidFill>
                <a:srgbClr val="BFBFBF"/>
              </a:solidFill>
              <a:latin typeface="微软雅黑" panose="020B0503020204020204" charset="-12"/>
              <a:ea typeface="微软雅黑" panose="020B0503020204020204" charset="-12"/>
              <a:sym typeface="微软雅黑" panose="020B0503020204020204" charset="-12"/>
            </a:endParaRPr>
          </a:p>
          <a:p>
            <a:endParaRPr lang="zh-CN" altLang="en-US" sz="2400" dirty="0">
              <a:solidFill>
                <a:srgbClr val="BFBFBF"/>
              </a:solidFill>
              <a:latin typeface="Calibri" panose="020F0502020204030204" charset="-122"/>
              <a:ea typeface="宋体" panose="02010600030101010101" pitchFamily="2" charset="-122"/>
              <a:sym typeface="宋体" panose="02010600030101010101" pitchFamily="2" charset="-122"/>
            </a:endParaRPr>
          </a:p>
        </p:txBody>
      </p:sp>
      <p:sp>
        <p:nvSpPr>
          <p:cNvPr id="7179" name="文本框 21"/>
          <p:cNvSpPr/>
          <p:nvPr/>
        </p:nvSpPr>
        <p:spPr>
          <a:xfrm>
            <a:off x="5184775" y="4057650"/>
            <a:ext cx="371475" cy="830263"/>
          </a:xfrm>
          <a:prstGeom prst="rect">
            <a:avLst/>
          </a:prstGeom>
          <a:noFill/>
          <a:ln w="9525">
            <a:noFill/>
          </a:ln>
        </p:spPr>
        <p:txBody>
          <a:bodyPr wrap="none" anchor="t" anchorCtr="0">
            <a:spAutoFit/>
          </a:bodyPr>
          <a:p>
            <a:r>
              <a:rPr lang="en-US" altLang="zh-CN" sz="2400" b="1" dirty="0">
                <a:solidFill>
                  <a:srgbClr val="184199"/>
                </a:solidFill>
                <a:latin typeface="微软雅黑" panose="020B0503020204020204" charset="-12"/>
                <a:ea typeface="微软雅黑" panose="020B0503020204020204" charset="-12"/>
                <a:sym typeface="微软雅黑" panose="020B0503020204020204" charset="-12"/>
              </a:rPr>
              <a:t>4</a:t>
            </a:r>
            <a:endParaRPr lang="en-US" altLang="zh-CN" sz="2400" b="1" dirty="0">
              <a:solidFill>
                <a:srgbClr val="BFBFBF"/>
              </a:solidFill>
              <a:latin typeface="微软雅黑" panose="020B0503020204020204" charset="-12"/>
              <a:ea typeface="微软雅黑" panose="020B0503020204020204" charset="-12"/>
              <a:sym typeface="微软雅黑" panose="020B0503020204020204" charset="-12"/>
            </a:endParaRPr>
          </a:p>
          <a:p>
            <a:endParaRPr lang="zh-CN" altLang="en-US" sz="2400" dirty="0">
              <a:solidFill>
                <a:srgbClr val="BFBFBF"/>
              </a:solidFill>
              <a:latin typeface="Calibri" panose="020F0502020204030204" charset="-122"/>
              <a:ea typeface="宋体" panose="02010600030101010101" pitchFamily="2" charset="-122"/>
              <a:sym typeface="宋体" panose="02010600030101010101" pitchFamily="2" charset="-122"/>
            </a:endParaRPr>
          </a:p>
        </p:txBody>
      </p:sp>
      <p:sp>
        <p:nvSpPr>
          <p:cNvPr id="7180" name="文本框 15"/>
          <p:cNvSpPr/>
          <p:nvPr/>
        </p:nvSpPr>
        <p:spPr>
          <a:xfrm>
            <a:off x="5586413" y="3455988"/>
            <a:ext cx="3068637" cy="433705"/>
          </a:xfrm>
          <a:prstGeom prst="rect">
            <a:avLst/>
          </a:prstGeom>
          <a:noFill/>
          <a:ln w="9525">
            <a:noFill/>
          </a:ln>
        </p:spPr>
        <p:txBody>
          <a:bodyPr wrap="square" lIns="64802" tIns="32401" rIns="64802" bIns="32401" anchor="t" anchorCtr="0">
            <a:spAutoFit/>
          </a:bodyPr>
          <a:p>
            <a:r>
              <a:rPr lang="zh-CN" altLang="en-US" sz="2400" dirty="0">
                <a:solidFill>
                  <a:srgbClr val="184199"/>
                </a:solidFill>
                <a:latin typeface="微软雅黑" panose="020B0503020204020204" charset="-12"/>
                <a:ea typeface="微软雅黑" panose="020B0503020204020204" charset="-12"/>
                <a:sym typeface="微软雅黑" panose="020B0503020204020204" charset="-12"/>
              </a:rPr>
              <a:t>怎么做单元测试</a:t>
            </a:r>
            <a:endParaRPr lang="zh-CN" altLang="en-US" sz="2400" dirty="0">
              <a:solidFill>
                <a:srgbClr val="184199"/>
              </a:solidFill>
              <a:latin typeface="微软雅黑" panose="020B0503020204020204" charset="-12"/>
              <a:ea typeface="微软雅黑" panose="020B0503020204020204" charset="-12"/>
              <a:sym typeface="微软雅黑" panose="020B0503020204020204" charset="-1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6866"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6867"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6868"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单元测试方法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基本路径测试法</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720725" y="1296035"/>
            <a:ext cx="10444480" cy="4523105"/>
          </a:xfrm>
          <a:prstGeom prst="rect">
            <a:avLst/>
          </a:prstGeom>
          <a:noFill/>
        </p:spPr>
        <p:txBody>
          <a:bodyPr wrap="square" rtlCol="0" anchor="t">
            <a:spAutoFit/>
          </a:bodyPr>
          <a:p>
            <a:r>
              <a:rPr sz="2400" noProof="1">
                <a:latin typeface="Arial" panose="020B0604020202020204" pitchFamily="34" charset="0"/>
                <a:ea typeface="宋体" panose="02010600030101010101" pitchFamily="2" charset="-122"/>
                <a:cs typeface="+mn-cs"/>
              </a:rPr>
              <a:t>基本路径测试法是在程序控制流图的基础上，通过分析控制构造的环路复杂性，导出基本可执行路径集合，从而设计测试用例的方法。设计出的测试用例要保证在测试中程序的每个可执行语句至少执行一次。</a:t>
            </a:r>
            <a:endParaRPr sz="2400" noProof="1">
              <a:latin typeface="Arial" panose="020B0604020202020204" pitchFamily="34" charset="0"/>
              <a:ea typeface="宋体" panose="02010600030101010101" pitchFamily="2" charset="-122"/>
              <a:cs typeface="+mn-cs"/>
            </a:endParaRPr>
          </a:p>
          <a:p>
            <a:endParaRPr sz="2400" noProof="1">
              <a:latin typeface="Arial" panose="020B0604020202020204" pitchFamily="34" charset="0"/>
              <a:ea typeface="宋体" panose="02010600030101010101" pitchFamily="2" charset="-122"/>
              <a:cs typeface="+mn-cs"/>
            </a:endParaRPr>
          </a:p>
          <a:p>
            <a:r>
              <a:rPr sz="2400" noProof="1">
                <a:latin typeface="Arial" panose="020B0604020202020204" pitchFamily="34" charset="0"/>
                <a:ea typeface="宋体" panose="02010600030101010101" pitchFamily="2" charset="-122"/>
                <a:cs typeface="+mn-cs"/>
              </a:rPr>
              <a:t>基本路径测试法的基本步骤：</a:t>
            </a:r>
            <a:endParaRPr sz="2400" noProof="1">
              <a:latin typeface="Arial" panose="020B0604020202020204" pitchFamily="34" charset="0"/>
              <a:ea typeface="宋体" panose="02010600030101010101" pitchFamily="2" charset="-122"/>
              <a:cs typeface="+mn-cs"/>
            </a:endParaRPr>
          </a:p>
          <a:p>
            <a:endParaRPr sz="2400" noProof="1">
              <a:latin typeface="Arial" panose="020B0604020202020204" pitchFamily="34" charset="0"/>
              <a:ea typeface="宋体" panose="02010600030101010101" pitchFamily="2" charset="-122"/>
              <a:cs typeface="+mn-cs"/>
            </a:endParaRPr>
          </a:p>
          <a:p>
            <a:pPr marL="285750" indent="-285750">
              <a:buFont typeface="Arial" panose="020B0604020202020204" pitchFamily="34" charset="0"/>
              <a:buChar char="•"/>
            </a:pPr>
            <a:r>
              <a:rPr sz="2400" noProof="1">
                <a:latin typeface="Arial" panose="020B0604020202020204" pitchFamily="34" charset="0"/>
                <a:ea typeface="宋体" panose="02010600030101010101" pitchFamily="2" charset="-122"/>
                <a:cs typeface="+mn-cs"/>
              </a:rPr>
              <a:t>程序的控制流图：描述程序控制流的一种图示方法。</a:t>
            </a:r>
            <a:endParaRPr sz="2400" noProof="1">
              <a:latin typeface="Arial" panose="020B0604020202020204" pitchFamily="34" charset="0"/>
              <a:ea typeface="宋体" panose="02010600030101010101" pitchFamily="2" charset="-122"/>
              <a:cs typeface="+mn-cs"/>
            </a:endParaRPr>
          </a:p>
          <a:p>
            <a:pPr marL="285750" indent="-285750">
              <a:buFont typeface="Arial" panose="020B0604020202020204" pitchFamily="34" charset="0"/>
              <a:buChar char="•"/>
            </a:pPr>
            <a:r>
              <a:rPr sz="2400" noProof="1">
                <a:latin typeface="Arial" panose="020B0604020202020204" pitchFamily="34" charset="0"/>
                <a:ea typeface="宋体" panose="02010600030101010101" pitchFamily="2" charset="-122"/>
                <a:cs typeface="+mn-cs"/>
              </a:rPr>
              <a:t>程序圈复杂度：McCabe 复杂性度量。从程序的环路复杂性可导出程序基本路径集合中的独立路径条数，这是确定程序中每个可执行语句至少执行一次所必须的测试用例数目的上界。</a:t>
            </a:r>
            <a:endParaRPr sz="2400" noProof="1">
              <a:latin typeface="Arial" panose="020B0604020202020204" pitchFamily="34" charset="0"/>
              <a:ea typeface="宋体" panose="02010600030101010101" pitchFamily="2" charset="-122"/>
              <a:cs typeface="+mn-cs"/>
            </a:endParaRPr>
          </a:p>
          <a:p>
            <a:pPr marL="285750" indent="-285750">
              <a:buFont typeface="Arial" panose="020B0604020202020204" pitchFamily="34" charset="0"/>
              <a:buChar char="•"/>
            </a:pPr>
            <a:r>
              <a:rPr sz="2400" noProof="1">
                <a:latin typeface="Arial" panose="020B0604020202020204" pitchFamily="34" charset="0"/>
                <a:ea typeface="宋体" panose="02010600030101010101" pitchFamily="2" charset="-122"/>
                <a:cs typeface="+mn-cs"/>
              </a:rPr>
              <a:t>导出测试用例：根据圈复杂度和程序结构设计用例数据输入和预期结果。</a:t>
            </a:r>
            <a:endParaRPr sz="2400" noProof="1">
              <a:latin typeface="Arial" panose="020B0604020202020204" pitchFamily="34" charset="0"/>
              <a:ea typeface="宋体" panose="02010600030101010101" pitchFamily="2" charset="-122"/>
              <a:cs typeface="+mn-cs"/>
            </a:endParaRPr>
          </a:p>
          <a:p>
            <a:pPr marL="285750" indent="-285750">
              <a:buFont typeface="Arial" panose="020B0604020202020204" pitchFamily="34" charset="0"/>
              <a:buChar char="•"/>
            </a:pPr>
            <a:r>
              <a:rPr sz="2400" noProof="1">
                <a:latin typeface="Arial" panose="020B0604020202020204" pitchFamily="34" charset="0"/>
                <a:ea typeface="宋体" panose="02010600030101010101" pitchFamily="2" charset="-122"/>
                <a:cs typeface="+mn-cs"/>
              </a:rPr>
              <a:t>准备测试用例：确保基本路径集中的每一条路径的执行。</a:t>
            </a:r>
            <a:endParaRPr sz="2400" noProof="1">
              <a:latin typeface="Arial" panose="020B0604020202020204" pitchFamily="34" charset="0"/>
              <a:ea typeface="宋体" panose="02010600030101010101" pitchFamily="2" charset="-122"/>
              <a:cs typeface="+mn-c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6866"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6867"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6868"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单元测试方法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基本路径测试法</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pic>
        <p:nvPicPr>
          <p:cNvPr id="100" name="图片 99"/>
          <p:cNvPicPr/>
          <p:nvPr/>
        </p:nvPicPr>
        <p:blipFill>
          <a:blip r:embed="rId2"/>
          <a:stretch>
            <a:fillRect/>
          </a:stretch>
        </p:blipFill>
        <p:spPr>
          <a:xfrm>
            <a:off x="432435" y="935990"/>
            <a:ext cx="4392295" cy="3343275"/>
          </a:xfrm>
          <a:prstGeom prst="rect">
            <a:avLst/>
          </a:prstGeom>
          <a:noFill/>
          <a:ln w="9525">
            <a:noFill/>
          </a:ln>
        </p:spPr>
      </p:pic>
      <p:pic>
        <p:nvPicPr>
          <p:cNvPr id="101" name="图片 100"/>
          <p:cNvPicPr/>
          <p:nvPr/>
        </p:nvPicPr>
        <p:blipFill>
          <a:blip r:embed="rId3"/>
          <a:stretch>
            <a:fillRect/>
          </a:stretch>
        </p:blipFill>
        <p:spPr>
          <a:xfrm>
            <a:off x="6091555" y="2279015"/>
            <a:ext cx="4667250" cy="2335530"/>
          </a:xfrm>
          <a:prstGeom prst="rect">
            <a:avLst/>
          </a:prstGeom>
          <a:noFill/>
          <a:ln w="9525">
            <a:noFill/>
          </a:ln>
        </p:spPr>
      </p:pic>
      <p:sp>
        <p:nvSpPr>
          <p:cNvPr id="4" name="文本框 3"/>
          <p:cNvSpPr txBox="1"/>
          <p:nvPr/>
        </p:nvSpPr>
        <p:spPr>
          <a:xfrm>
            <a:off x="5760720" y="1080135"/>
            <a:ext cx="5430520" cy="1198880"/>
          </a:xfrm>
          <a:prstGeom prst="rect">
            <a:avLst/>
          </a:prstGeom>
          <a:noFill/>
        </p:spPr>
        <p:txBody>
          <a:bodyPr wrap="square" rtlCol="0" anchor="t">
            <a:spAutoFit/>
          </a:bodyPr>
          <a:p>
            <a:r>
              <a:rPr lang="zh-CN" altLang="en-US" sz="1200"/>
              <a:t>三种方法计算圈复杂度：</a:t>
            </a:r>
            <a:endParaRPr lang="zh-CN" altLang="en-US" sz="1200"/>
          </a:p>
          <a:p>
            <a:pPr marL="285750" indent="-285750">
              <a:buFont typeface="Arial" panose="020B0604020202020204" pitchFamily="34" charset="0"/>
              <a:buChar char="•"/>
            </a:pPr>
            <a:r>
              <a:rPr lang="zh-CN" altLang="en-US" sz="1200"/>
              <a:t>流图中区域的数量对应于环型的复杂性;</a:t>
            </a:r>
            <a:endParaRPr lang="zh-CN" altLang="en-US" sz="1200"/>
          </a:p>
          <a:p>
            <a:pPr marL="285750" indent="-285750">
              <a:buFont typeface="Arial" panose="020B0604020202020204" pitchFamily="34" charset="0"/>
              <a:buChar char="•"/>
            </a:pPr>
            <a:r>
              <a:rPr lang="zh-CN" altLang="en-US" sz="1200"/>
              <a:t>给定流图G的圈复杂度V(G)，定义为V(G)=E-N+2，E是流图中边的数量，N是流图中结点的数量;</a:t>
            </a:r>
            <a:endParaRPr lang="zh-CN" altLang="en-US" sz="1200"/>
          </a:p>
          <a:p>
            <a:pPr marL="285750" indent="-285750">
              <a:buFont typeface="Arial" panose="020B0604020202020204" pitchFamily="34" charset="0"/>
              <a:buChar char="•"/>
            </a:pPr>
            <a:r>
              <a:rPr lang="zh-CN" altLang="en-US" sz="1200"/>
              <a:t>给定流图G的圈复杂度V(G)，定义为V(G)=P+1，P是流图G中判定结点的数量。</a:t>
            </a:r>
            <a:endParaRPr lang="zh-CN" altLang="en-US" sz="12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6866"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6867"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6868"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单元测试方法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基本路径测试法</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3" name="文本框 2"/>
          <p:cNvSpPr txBox="1"/>
          <p:nvPr/>
        </p:nvSpPr>
        <p:spPr>
          <a:xfrm>
            <a:off x="288290" y="1151890"/>
            <a:ext cx="5114290" cy="3169285"/>
          </a:xfrm>
          <a:prstGeom prst="rect">
            <a:avLst/>
          </a:prstGeom>
          <a:noFill/>
        </p:spPr>
        <p:txBody>
          <a:bodyPr wrap="square" rtlCol="0" anchor="t">
            <a:spAutoFit/>
          </a:bodyPr>
          <a:p>
            <a:r>
              <a:rPr lang="zh-CN" altLang="en-US" sz="2000"/>
              <a:t>根据上面的计算方法，可得出四个独立的路径。(一条独立路径是指，和其他的独立路径相比，至少引入一个新处理语句或一个新判断的程序通路。V(G)值正好等于该程序的独立路径的条数。)</a:t>
            </a:r>
            <a:endParaRPr lang="zh-CN" altLang="en-US" sz="2000"/>
          </a:p>
          <a:p>
            <a:endParaRPr lang="zh-CN" altLang="en-US" sz="2000"/>
          </a:p>
          <a:p>
            <a:r>
              <a:rPr lang="zh-CN" altLang="en-US" sz="2000"/>
              <a:t>路径1：4-14</a:t>
            </a:r>
            <a:endParaRPr lang="zh-CN" altLang="en-US" sz="2000"/>
          </a:p>
          <a:p>
            <a:r>
              <a:rPr lang="zh-CN" altLang="en-US" sz="2000"/>
              <a:t>路径2：4-6-7-14</a:t>
            </a:r>
            <a:endParaRPr lang="zh-CN" altLang="en-US" sz="2000"/>
          </a:p>
          <a:p>
            <a:r>
              <a:rPr lang="zh-CN" altLang="en-US" sz="2000"/>
              <a:t>路径3：4-6-8-10-13-4-14</a:t>
            </a:r>
            <a:endParaRPr lang="zh-CN" altLang="en-US" sz="2000"/>
          </a:p>
          <a:p>
            <a:r>
              <a:rPr lang="zh-CN" altLang="en-US" sz="2000"/>
              <a:t>路径4：4-6-8-11-13-4-14</a:t>
            </a:r>
            <a:endParaRPr lang="zh-CN" altLang="en-US" sz="2000"/>
          </a:p>
        </p:txBody>
      </p:sp>
      <p:pic>
        <p:nvPicPr>
          <p:cNvPr id="102" name="图片 101"/>
          <p:cNvPicPr/>
          <p:nvPr/>
        </p:nvPicPr>
        <p:blipFill>
          <a:blip r:embed="rId2"/>
          <a:stretch>
            <a:fillRect/>
          </a:stretch>
        </p:blipFill>
        <p:spPr>
          <a:xfrm>
            <a:off x="5469255" y="1151890"/>
            <a:ext cx="5137785" cy="3735705"/>
          </a:xfrm>
          <a:prstGeom prst="rect">
            <a:avLst/>
          </a:prstGeom>
          <a:noFill/>
          <a:ln w="9525">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8914"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8916"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桩</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828675" y="868680"/>
            <a:ext cx="9269095" cy="5262245"/>
          </a:xfrm>
          <a:prstGeom prst="rect">
            <a:avLst/>
          </a:prstGeom>
          <a:noFill/>
        </p:spPr>
        <p:txBody>
          <a:bodyPr wrap="square" rtlCol="0" anchor="t">
            <a:spAutoFit/>
          </a:bodyPr>
          <a:p>
            <a:r>
              <a:rPr lang="en-US" altLang="zh-CN" sz="2800" strike="noStrike" noProof="1"/>
              <a:t>什么是桩</a:t>
            </a:r>
            <a:endParaRPr lang="en-US" altLang="zh-CN" sz="2800" strike="noStrike" noProof="1"/>
          </a:p>
          <a:p>
            <a:r>
              <a:rPr lang="en-US" altLang="zh-CN" sz="2800" strike="noStrike" noProof="1"/>
              <a:t>桩，或称桩代码，是指用来代替关联代码或者未实现代码的代码。如果函数func用func_stub来代替，那么，func称为原函数，func_stub称为桩函数。打桩就是编写或生成桩代码的过程。</a:t>
            </a:r>
            <a:endParaRPr lang="en-US" altLang="zh-CN" sz="2800" strike="noStrike" noProof="1"/>
          </a:p>
          <a:p>
            <a:endParaRPr lang="en-US" altLang="zh-CN" sz="2800" strike="noStrike" noProof="1"/>
          </a:p>
          <a:p>
            <a:pPr marL="285750" indent="-285750">
              <a:buFont typeface="Arial" panose="020B0604020202020204" pitchFamily="34" charset="0"/>
              <a:buChar char="•"/>
            </a:pPr>
            <a:r>
              <a:rPr lang="zh-CN" altLang="en-US" sz="2800">
                <a:sym typeface="+mn-ea"/>
              </a:rPr>
              <a:t>隔离是指将测试任务从产品项目中分离出来，使之能够独立编译、链接，并独立运行。</a:t>
            </a:r>
            <a:endParaRPr lang="zh-CN" altLang="en-US" sz="2800"/>
          </a:p>
          <a:p>
            <a:pPr marL="285750" indent="-285750">
              <a:buFont typeface="Arial" panose="020B0604020202020204" pitchFamily="34" charset="0"/>
              <a:buChar char="•"/>
            </a:pPr>
            <a:r>
              <a:rPr lang="zh-CN" altLang="en-US" sz="2800">
                <a:sym typeface="+mn-ea"/>
              </a:rPr>
              <a:t>补齐是指用桩来代替未实现的代码。</a:t>
            </a:r>
            <a:endParaRPr lang="zh-CN" altLang="en-US" sz="2800"/>
          </a:p>
          <a:p>
            <a:pPr marL="285750" indent="-285750">
              <a:buFont typeface="Arial" panose="020B0604020202020204" pitchFamily="34" charset="0"/>
              <a:buChar char="•"/>
            </a:pPr>
            <a:r>
              <a:rPr lang="zh-CN" altLang="en-US" sz="2800">
                <a:sym typeface="+mn-ea"/>
              </a:rPr>
              <a:t>控制是指在测试时，人为设定相关代码的行为，使之符合测试需求。</a:t>
            </a:r>
            <a:endParaRPr lang="zh-CN" altLang="en-US" sz="2800"/>
          </a:p>
          <a:p>
            <a:endParaRPr lang="zh-CN" altLang="en-US" sz="2800" strike="noStrike" noProof="1"/>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8914"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8916"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桩</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828675" y="868363"/>
            <a:ext cx="7977188" cy="5262245"/>
          </a:xfrm>
          <a:prstGeom prst="rect">
            <a:avLst/>
          </a:prstGeom>
          <a:noFill/>
        </p:spPr>
        <p:txBody>
          <a:bodyPr wrap="square" rtlCol="0" anchor="t">
            <a:spAutoFit/>
          </a:bodyPr>
          <a:p>
            <a:r>
              <a:rPr lang="en-US" altLang="zh-CN" sz="1600" i="1" strike="noStrike" noProof="1"/>
              <a:t>#include "stub.h"</a:t>
            </a:r>
            <a:endParaRPr lang="en-US" altLang="zh-CN" sz="1600" i="1" strike="noStrike" noProof="1"/>
          </a:p>
          <a:p>
            <a:r>
              <a:rPr lang="en-US" altLang="zh-CN" sz="1600" i="1" strike="noStrike" noProof="1"/>
              <a:t>#include &lt;stdio.h&gt;</a:t>
            </a:r>
            <a:endParaRPr lang="en-US" altLang="zh-CN" sz="1600" i="1" strike="noStrike" noProof="1"/>
          </a:p>
          <a:p>
            <a:endParaRPr lang="en-US" altLang="zh-CN" sz="1600" i="1" strike="noStrike" noProof="1"/>
          </a:p>
          <a:p>
            <a:r>
              <a:rPr lang="en-US" altLang="zh-CN" sz="1600" i="1" strike="noStrike" noProof="1"/>
              <a:t>void add(int i)</a:t>
            </a:r>
            <a:endParaRPr lang="en-US" altLang="zh-CN" sz="1600" i="1" strike="noStrike" noProof="1"/>
          </a:p>
          <a:p>
            <a:r>
              <a:rPr lang="en-US" altLang="zh-CN" sz="1600" i="1" strike="noStrike" noProof="1"/>
              <a:t>{</a:t>
            </a:r>
            <a:endParaRPr lang="en-US" altLang="zh-CN" sz="1600" i="1" strike="noStrike" noProof="1"/>
          </a:p>
          <a:p>
            <a:r>
              <a:rPr lang="en-US" altLang="zh-CN" sz="1600" i="1" strike="noStrike" noProof="1"/>
              <a:t>    printf("add(%d)\n",i);</a:t>
            </a:r>
            <a:endParaRPr lang="en-US" altLang="zh-CN" sz="1600" i="1" strike="noStrike" noProof="1"/>
          </a:p>
          <a:p>
            <a:r>
              <a:rPr lang="en-US" altLang="zh-CN" sz="1600" i="1" strike="noStrike" noProof="1"/>
              <a:t>}</a:t>
            </a:r>
            <a:endParaRPr lang="en-US" altLang="zh-CN" sz="1600" i="1" strike="noStrike" noProof="1"/>
          </a:p>
          <a:p>
            <a:r>
              <a:rPr lang="en-US" altLang="zh-CN" sz="1600" i="1" strike="noStrike" noProof="1"/>
              <a:t> </a:t>
            </a:r>
            <a:endParaRPr lang="en-US" altLang="zh-CN" sz="1600" i="1" strike="noStrike" noProof="1"/>
          </a:p>
          <a:p>
            <a:r>
              <a:rPr lang="en-US" altLang="zh-CN" sz="1600" i="1" strike="noStrike" noProof="1"/>
              <a:t>void add_stub(int i)</a:t>
            </a:r>
            <a:endParaRPr lang="en-US" altLang="zh-CN" sz="1600" i="1" strike="noStrike" noProof="1"/>
          </a:p>
          <a:p>
            <a:r>
              <a:rPr lang="en-US" altLang="zh-CN" sz="1600" i="1" strike="noStrike" noProof="1"/>
              <a:t>{</a:t>
            </a:r>
            <a:endParaRPr lang="en-US" altLang="zh-CN" sz="1600" i="1" strike="noStrike" noProof="1"/>
          </a:p>
          <a:p>
            <a:r>
              <a:rPr lang="en-US" altLang="zh-CN" sz="1600" i="1" strike="noStrike" noProof="1"/>
              <a:t>    printf("add_stub(%d)\n",i);</a:t>
            </a:r>
            <a:endParaRPr lang="en-US" altLang="zh-CN" sz="1600" i="1" strike="noStrike" noProof="1"/>
          </a:p>
          <a:p>
            <a:r>
              <a:rPr lang="en-US" altLang="zh-CN" sz="1600" i="1" strike="noStrike" noProof="1"/>
              <a:t>}</a:t>
            </a:r>
            <a:endParaRPr lang="en-US" altLang="zh-CN" sz="1600" i="1" strike="noStrike" noProof="1"/>
          </a:p>
          <a:p>
            <a:r>
              <a:rPr lang="en-US" altLang="zh-CN" sz="1600" i="1" strike="noStrike" noProof="1"/>
              <a:t> </a:t>
            </a:r>
            <a:endParaRPr lang="en-US" altLang="zh-CN" sz="1600" i="1" strike="noStrike" noProof="1"/>
          </a:p>
          <a:p>
            <a:r>
              <a:rPr lang="en-US" altLang="zh-CN" sz="1600" i="1" strike="noStrike" noProof="1"/>
              <a:t>int main()</a:t>
            </a:r>
            <a:endParaRPr lang="en-US" altLang="zh-CN" sz="1600" i="1" strike="noStrike" noProof="1"/>
          </a:p>
          <a:p>
            <a:r>
              <a:rPr lang="en-US" altLang="zh-CN" sz="1600" i="1" strike="noStrike" noProof="1"/>
              <a:t>{</a:t>
            </a:r>
            <a:endParaRPr lang="en-US" altLang="zh-CN" sz="1600" i="1" strike="noStrike" noProof="1"/>
          </a:p>
          <a:p>
            <a:r>
              <a:rPr lang="en-US" altLang="zh-CN" sz="1600" i="1" strike="noStrike" noProof="1"/>
              <a:t>    INSTALL_STUB(add,add_stub);</a:t>
            </a:r>
            <a:endParaRPr lang="en-US" altLang="zh-CN" sz="1600" i="1" strike="noStrike" noProof="1"/>
          </a:p>
          <a:p>
            <a:r>
              <a:rPr lang="en-US" altLang="zh-CN" sz="1600" i="1" strike="noStrike" noProof="1"/>
              <a:t>    add(12);</a:t>
            </a:r>
            <a:endParaRPr lang="en-US" altLang="zh-CN" sz="1600" i="1" strike="noStrike" noProof="1"/>
          </a:p>
          <a:p>
            <a:r>
              <a:rPr lang="en-US" altLang="zh-CN" sz="1600" i="1" strike="noStrike" noProof="1"/>
              <a:t>    REMOVE_STUB(add_stub);</a:t>
            </a:r>
            <a:endParaRPr lang="en-US" altLang="zh-CN" sz="1600" i="1" strike="noStrike" noProof="1"/>
          </a:p>
          <a:p>
            <a:r>
              <a:rPr lang="en-US" altLang="zh-CN" sz="1600" i="1" strike="noStrike" noProof="1"/>
              <a:t>    add(11);</a:t>
            </a:r>
            <a:endParaRPr lang="en-US" altLang="zh-CN" sz="1600" i="1" strike="noStrike" noProof="1"/>
          </a:p>
          <a:p>
            <a:r>
              <a:rPr lang="en-US" altLang="zh-CN" sz="1600" i="1" strike="noStrike" noProof="1"/>
              <a:t>    return 0;</a:t>
            </a:r>
            <a:endParaRPr lang="en-US" altLang="zh-CN" sz="1600" i="1" strike="noStrike" noProof="1"/>
          </a:p>
          <a:p>
            <a:r>
              <a:rPr lang="en-US" altLang="zh-CN" sz="1600" i="1" strike="noStrike" noProof="1"/>
              <a:t>}</a:t>
            </a:r>
            <a:endParaRPr lang="en-US" altLang="zh-CN" sz="1600" i="1" strike="noStrike" noProof="1"/>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8914"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8916"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MOCK</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3" name="文本框 2"/>
          <p:cNvSpPr txBox="1"/>
          <p:nvPr/>
        </p:nvSpPr>
        <p:spPr>
          <a:xfrm>
            <a:off x="720725" y="1224280"/>
            <a:ext cx="10206990" cy="4523105"/>
          </a:xfrm>
          <a:prstGeom prst="rect">
            <a:avLst/>
          </a:prstGeom>
          <a:noFill/>
        </p:spPr>
        <p:txBody>
          <a:bodyPr wrap="square" rtlCol="0">
            <a:spAutoFit/>
          </a:bodyPr>
          <a:p>
            <a:r>
              <a:rPr lang="zh-CN" altLang="en-US" sz="2400"/>
              <a:t>/**</a:t>
            </a:r>
            <a:endParaRPr lang="zh-CN" altLang="en-US" sz="2400"/>
          </a:p>
          <a:p>
            <a:r>
              <a:rPr lang="zh-CN" altLang="en-US" sz="2400"/>
              <a:t> *  定义一个有返回值的桩函数</a:t>
            </a:r>
            <a:endParaRPr lang="zh-CN" altLang="en-US" sz="2400"/>
          </a:p>
          <a:p>
            <a:r>
              <a:rPr lang="zh-CN" altLang="en-US" sz="2400"/>
              <a:t> *  @note</a:t>
            </a:r>
            <a:endParaRPr lang="zh-CN" altLang="en-US" sz="2400"/>
          </a:p>
          <a:p>
            <a:r>
              <a:rPr lang="zh-CN" altLang="en-US" sz="2400"/>
              <a:t> *      mock_define(malloc, void*, (size_t size), (size))</a:t>
            </a:r>
            <a:endParaRPr lang="zh-CN" altLang="en-US" sz="2400"/>
          </a:p>
          <a:p>
            <a:r>
              <a:rPr lang="zh-CN" altLang="en-US" sz="2400"/>
              <a:t> */</a:t>
            </a:r>
            <a:endParaRPr lang="zh-CN" altLang="en-US" sz="2400"/>
          </a:p>
          <a:p>
            <a:r>
              <a:rPr lang="zh-CN" altLang="en-US" sz="2400"/>
              <a:t>#define mock_define(func, ret_t, paras, args)                               \</a:t>
            </a:r>
            <a:endParaRPr lang="zh-CN" altLang="en-US" sz="2400"/>
          </a:p>
          <a:p>
            <a:r>
              <a:rPr lang="zh-CN" altLang="en-US" sz="2400"/>
              <a:t>        mock_ctx_t MOCK_CTX_(func) = {0};                                   \</a:t>
            </a:r>
            <a:endParaRPr lang="zh-CN" altLang="en-US" sz="2400"/>
          </a:p>
          <a:p>
            <a:r>
              <a:rPr lang="zh-CN" altLang="en-US" sz="2400"/>
              <a:t>        static ret_t func paras                                             \</a:t>
            </a:r>
            <a:endParaRPr lang="zh-CN" altLang="en-US" sz="2400"/>
          </a:p>
          <a:p>
            <a:r>
              <a:rPr lang="zh-CN" altLang="en-US" sz="2400"/>
              <a:t>        {                                                                   \</a:t>
            </a:r>
            <a:endParaRPr lang="zh-CN" altLang="en-US" sz="2400"/>
          </a:p>
          <a:p>
            <a:r>
              <a:rPr lang="zh-CN" altLang="en-US" sz="2400"/>
              <a:t>            ret_t (*func_) paras = mock_exec(&amp;MOCK_CTX_(func));             \</a:t>
            </a:r>
            <a:endParaRPr lang="zh-CN" altLang="en-US" sz="2400"/>
          </a:p>
          <a:p>
            <a:r>
              <a:rPr lang="zh-CN" altLang="en-US" sz="2400"/>
              <a:t>            return func_ args;                                              \</a:t>
            </a:r>
            <a:endParaRPr lang="zh-CN" altLang="en-US" sz="2400"/>
          </a:p>
          <a:p>
            <a:r>
              <a:rPr lang="zh-CN" altLang="en-US" sz="2400"/>
              <a:t>        }</a:t>
            </a:r>
            <a:endParaRPr lang="zh-CN" altLang="en-US" sz="24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8914"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8916"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覆盖率</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graphicFrame>
        <p:nvGraphicFramePr>
          <p:cNvPr id="5" name="表格 4"/>
          <p:cNvGraphicFramePr/>
          <p:nvPr>
            <p:custDataLst>
              <p:tags r:id="rId2"/>
            </p:custDataLst>
          </p:nvPr>
        </p:nvGraphicFramePr>
        <p:xfrm>
          <a:off x="1368425" y="1727835"/>
          <a:ext cx="8063865" cy="1889760"/>
        </p:xfrm>
        <a:graphic>
          <a:graphicData uri="http://schemas.openxmlformats.org/drawingml/2006/table">
            <a:tbl>
              <a:tblPr firstRow="1" bandRow="1">
                <a:tableStyleId>{5C22544A-7EE6-4342-B048-85BDC9FD1C3A}</a:tableStyleId>
              </a:tblPr>
              <a:tblGrid>
                <a:gridCol w="2687955"/>
                <a:gridCol w="2687955"/>
                <a:gridCol w="2687955"/>
              </a:tblGrid>
              <a:tr h="336550">
                <a:tc>
                  <a:txBody>
                    <a:bodyPr/>
                    <a:p>
                      <a:pPr>
                        <a:buNone/>
                      </a:pPr>
                      <a:r>
                        <a:rPr lang="zh-CN" altLang="en-US"/>
                        <a:t>类型</a:t>
                      </a:r>
                      <a:endParaRPr lang="zh-CN" altLang="en-US"/>
                    </a:p>
                  </a:txBody>
                  <a:tcPr/>
                </a:tc>
                <a:tc>
                  <a:txBody>
                    <a:bodyPr/>
                    <a:p>
                      <a:pPr>
                        <a:buNone/>
                      </a:pPr>
                      <a:r>
                        <a:rPr lang="zh-CN" altLang="en-US"/>
                        <a:t>说明</a:t>
                      </a:r>
                      <a:endParaRPr lang="zh-CN" altLang="en-US"/>
                    </a:p>
                  </a:txBody>
                  <a:tcPr/>
                </a:tc>
                <a:tc>
                  <a:txBody>
                    <a:bodyPr/>
                    <a:p>
                      <a:pPr>
                        <a:buNone/>
                      </a:pPr>
                      <a:r>
                        <a:rPr lang="zh-CN" altLang="en-US"/>
                        <a:t>要求</a:t>
                      </a:r>
                      <a:endParaRPr lang="zh-CN" altLang="en-US"/>
                    </a:p>
                  </a:txBody>
                  <a:tcPr/>
                </a:tc>
              </a:tr>
              <a:tr h="381000">
                <a:tc>
                  <a:txBody>
                    <a:bodyPr/>
                    <a:p>
                      <a:pPr>
                        <a:buNone/>
                      </a:pPr>
                      <a:r>
                        <a:rPr lang="zh-CN" altLang="en-US"/>
                        <a:t>函数覆盖率</a:t>
                      </a:r>
                      <a:endParaRPr lang="zh-CN" altLang="en-US"/>
                    </a:p>
                  </a:txBody>
                  <a:tcPr/>
                </a:tc>
                <a:tc>
                  <a:txBody>
                    <a:bodyPr/>
                    <a:p>
                      <a:pPr>
                        <a:buNone/>
                      </a:pPr>
                      <a:r>
                        <a:rPr lang="zh-CN" altLang="en-US" sz="1800">
                          <a:sym typeface="+mn-ea"/>
                        </a:rPr>
                        <a:t>函数是否有运行</a:t>
                      </a:r>
                      <a:endParaRPr lang="zh-CN" altLang="en-US"/>
                    </a:p>
                  </a:txBody>
                  <a:tcPr/>
                </a:tc>
                <a:tc>
                  <a:txBody>
                    <a:bodyPr/>
                    <a:p>
                      <a:pPr>
                        <a:buNone/>
                      </a:pPr>
                      <a:r>
                        <a:rPr lang="en-US" altLang="zh-CN"/>
                        <a:t>100%</a:t>
                      </a:r>
                      <a:endParaRPr lang="en-US" altLang="zh-CN"/>
                    </a:p>
                  </a:txBody>
                  <a:tcPr/>
                </a:tc>
              </a:tr>
              <a:tr h="381000">
                <a:tc>
                  <a:txBody>
                    <a:bodyPr/>
                    <a:p>
                      <a:pPr>
                        <a:buNone/>
                      </a:pPr>
                      <a:r>
                        <a:rPr lang="zh-CN" altLang="en-US" sz="1800">
                          <a:sym typeface="+mn-ea"/>
                        </a:rPr>
                        <a:t>代码覆盖</a:t>
                      </a:r>
                      <a:r>
                        <a:rPr lang="zh-CN" altLang="en-US" sz="1800">
                          <a:sym typeface="+mn-ea"/>
                        </a:rPr>
                        <a:t>率</a:t>
                      </a:r>
                      <a:endParaRPr lang="zh-CN" altLang="en-US"/>
                    </a:p>
                  </a:txBody>
                  <a:tcPr/>
                </a:tc>
                <a:tc>
                  <a:txBody>
                    <a:bodyPr/>
                    <a:p>
                      <a:pPr>
                        <a:buNone/>
                      </a:pPr>
                      <a:r>
                        <a:rPr lang="zh-CN" altLang="en-US"/>
                        <a:t>代码行是否有被运行</a:t>
                      </a:r>
                      <a:endParaRPr lang="zh-CN" altLang="en-US"/>
                    </a:p>
                  </a:txBody>
                  <a:tcPr/>
                </a:tc>
                <a:tc>
                  <a:txBody>
                    <a:bodyPr/>
                    <a:p>
                      <a:pPr>
                        <a:buNone/>
                      </a:pPr>
                      <a:r>
                        <a:rPr lang="en-US" altLang="zh-CN"/>
                        <a:t>90%</a:t>
                      </a:r>
                      <a:endParaRPr lang="en-US" altLang="zh-CN"/>
                    </a:p>
                  </a:txBody>
                  <a:tcPr/>
                </a:tc>
              </a:tr>
              <a:tr h="381000">
                <a:tc>
                  <a:txBody>
                    <a:bodyPr/>
                    <a:p>
                      <a:pPr>
                        <a:buNone/>
                      </a:pPr>
                      <a:r>
                        <a:rPr lang="zh-CN" altLang="en-US"/>
                        <a:t>分支覆盖率</a:t>
                      </a:r>
                      <a:endParaRPr lang="zh-CN" altLang="en-US"/>
                    </a:p>
                  </a:txBody>
                  <a:tcPr/>
                </a:tc>
                <a:tc>
                  <a:txBody>
                    <a:bodyPr/>
                    <a:p>
                      <a:pPr>
                        <a:buNone/>
                      </a:pPr>
                      <a:r>
                        <a:rPr lang="zh-CN" altLang="en-US"/>
                        <a:t>分支是否有被运行</a:t>
                      </a:r>
                      <a:endParaRPr lang="zh-CN" altLang="en-US"/>
                    </a:p>
                  </a:txBody>
                  <a:tcPr/>
                </a:tc>
                <a:tc>
                  <a:txBody>
                    <a:bodyPr/>
                    <a:p>
                      <a:pPr>
                        <a:buNone/>
                      </a:pPr>
                      <a:endParaRPr lang="zh-CN" altLang="en-US"/>
                    </a:p>
                  </a:txBody>
                  <a:tcPr/>
                </a:tc>
              </a:tr>
              <a:tr h="381000">
                <a:tc>
                  <a:txBody>
                    <a:bodyPr/>
                    <a:p>
                      <a:pPr>
                        <a:buNone/>
                      </a:pPr>
                      <a:r>
                        <a:rPr lang="zh-CN" altLang="en-US"/>
                        <a:t>条件覆盖率</a:t>
                      </a:r>
                      <a:endParaRPr lang="zh-CN" altLang="en-US"/>
                    </a:p>
                  </a:txBody>
                  <a:tcPr/>
                </a:tc>
                <a:tc>
                  <a:txBody>
                    <a:bodyPr/>
                    <a:p>
                      <a:pPr>
                        <a:buNone/>
                      </a:pPr>
                      <a:r>
                        <a:rPr lang="zh-CN" altLang="en-US"/>
                        <a:t>对分支覆盖率的补充</a:t>
                      </a:r>
                      <a:endParaRPr lang="zh-CN" altLang="en-US"/>
                    </a:p>
                  </a:txBody>
                  <a:tcPr/>
                </a:tc>
                <a:tc>
                  <a:txBody>
                    <a:bodyPr/>
                    <a:p>
                      <a:pPr>
                        <a:buNone/>
                      </a:pPr>
                      <a:endParaRPr lang="zh-CN" altLang="en-US"/>
                    </a:p>
                  </a:txBody>
                  <a:tcPr/>
                </a:tc>
              </a:tr>
            </a:tbl>
          </a:graphicData>
        </a:graphic>
      </p:graphicFrame>
      <p:sp>
        <p:nvSpPr>
          <p:cNvPr id="2" name="文本框 1"/>
          <p:cNvSpPr txBox="1"/>
          <p:nvPr/>
        </p:nvSpPr>
        <p:spPr>
          <a:xfrm>
            <a:off x="1512570" y="4319905"/>
            <a:ext cx="7583805" cy="645160"/>
          </a:xfrm>
          <a:prstGeom prst="rect">
            <a:avLst/>
          </a:prstGeom>
          <a:noFill/>
        </p:spPr>
        <p:txBody>
          <a:bodyPr wrap="square" rtlCol="0">
            <a:spAutoFit/>
          </a:bodyPr>
          <a:p>
            <a:r>
              <a:rPr lang="zh-CN" altLang="en-US"/>
              <a:t>注意：</a:t>
            </a:r>
            <a:endParaRPr lang="zh-CN" altLang="en-US"/>
          </a:p>
          <a:p>
            <a:pPr marL="285750" indent="-285750">
              <a:buFont typeface="Arial" panose="020B0604020202020204" pitchFamily="34" charset="0"/>
              <a:buChar char="•"/>
            </a:pPr>
            <a:r>
              <a:rPr lang="zh-CN" altLang="en-US"/>
              <a:t>代码覆盖率达到 100% 不代表设计没有问题。</a:t>
            </a:r>
            <a:endParaRPr lang="zh-CN"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8914"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8916"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覆盖率</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3" name="文本框 2"/>
          <p:cNvSpPr txBox="1"/>
          <p:nvPr/>
        </p:nvSpPr>
        <p:spPr>
          <a:xfrm>
            <a:off x="792480" y="935990"/>
            <a:ext cx="4345940" cy="2861310"/>
          </a:xfrm>
          <a:prstGeom prst="rect">
            <a:avLst/>
          </a:prstGeom>
          <a:noFill/>
        </p:spPr>
        <p:txBody>
          <a:bodyPr wrap="square" rtlCol="0">
            <a:spAutoFit/>
          </a:bodyPr>
          <a:p>
            <a:r>
              <a:rPr lang="en-US" altLang="zh-CN" i="1"/>
              <a:t>int func(int a, int b,int c,int d)</a:t>
            </a:r>
            <a:endParaRPr lang="en-US" altLang="zh-CN" i="1"/>
          </a:p>
          <a:p>
            <a:r>
              <a:rPr lang="en-US" altLang="zh-CN" i="1"/>
              <a:t>{</a:t>
            </a:r>
            <a:endParaRPr lang="en-US" altLang="zh-CN" i="1"/>
          </a:p>
          <a:p>
            <a:r>
              <a:rPr lang="en-US" altLang="zh-CN" i="1"/>
              <a:t>	if (a &amp;&amp; b)</a:t>
            </a:r>
            <a:endParaRPr lang="en-US" altLang="zh-CN" i="1"/>
          </a:p>
          <a:p>
            <a:r>
              <a:rPr lang="en-US" altLang="zh-CN" i="1"/>
              <a:t>		func1();</a:t>
            </a:r>
            <a:endParaRPr lang="en-US" altLang="zh-CN" i="1"/>
          </a:p>
          <a:p>
            <a:r>
              <a:rPr lang="en-US" altLang="zh-CN" i="1"/>
              <a:t>	if (c || d)</a:t>
            </a:r>
            <a:endParaRPr lang="en-US" altLang="zh-CN" i="1"/>
          </a:p>
          <a:p>
            <a:r>
              <a:rPr lang="en-US" altLang="zh-CN" i="1"/>
              <a:t>		func2();</a:t>
            </a:r>
            <a:endParaRPr lang="en-US" altLang="zh-CN" i="1"/>
          </a:p>
          <a:p>
            <a:r>
              <a:rPr lang="en-US" altLang="zh-CN" i="1"/>
              <a:t>	func3();</a:t>
            </a:r>
            <a:endParaRPr lang="en-US" altLang="zh-CN" i="1"/>
          </a:p>
          <a:p>
            <a:endParaRPr lang="en-US" altLang="zh-CN" i="1"/>
          </a:p>
          <a:p>
            <a:r>
              <a:rPr lang="en-US" altLang="zh-CN" i="1"/>
              <a:t>	return 0;</a:t>
            </a:r>
            <a:endParaRPr lang="en-US" altLang="zh-CN" i="1"/>
          </a:p>
          <a:p>
            <a:r>
              <a:rPr lang="en-US" altLang="zh-CN" i="1"/>
              <a:t>}</a:t>
            </a:r>
            <a:endParaRPr lang="en-US" altLang="zh-CN" i="1"/>
          </a:p>
        </p:txBody>
      </p:sp>
      <p:sp>
        <p:nvSpPr>
          <p:cNvPr id="6" name="文本框 5"/>
          <p:cNvSpPr txBox="1"/>
          <p:nvPr/>
        </p:nvSpPr>
        <p:spPr>
          <a:xfrm>
            <a:off x="6120765" y="1943735"/>
            <a:ext cx="4669155" cy="2861310"/>
          </a:xfrm>
          <a:prstGeom prst="rect">
            <a:avLst/>
          </a:prstGeom>
          <a:noFill/>
        </p:spPr>
        <p:txBody>
          <a:bodyPr wrap="square" rtlCol="0">
            <a:spAutoFit/>
          </a:bodyPr>
          <a:p>
            <a:r>
              <a:rPr lang="zh-CN" altLang="en-US"/>
              <a:t>代码覆盖：</a:t>
            </a:r>
            <a:endParaRPr lang="zh-CN" altLang="en-US"/>
          </a:p>
          <a:p>
            <a:r>
              <a:rPr lang="en-US" altLang="zh-CN"/>
              <a:t>a=1 b=1 c=1 d=1</a:t>
            </a:r>
            <a:endParaRPr lang="en-US" altLang="zh-CN"/>
          </a:p>
          <a:p>
            <a:r>
              <a:rPr lang="zh-CN" altLang="en-US"/>
              <a:t>分支覆盖</a:t>
            </a:r>
            <a:endParaRPr lang="en-US" altLang="zh-CN"/>
          </a:p>
          <a:p>
            <a:r>
              <a:t>a=1, b=1, c=1, d=1</a:t>
            </a:r>
          </a:p>
          <a:p>
            <a:r>
              <a:t>a=0, b=0, c=0, d=0</a:t>
            </a:r>
          </a:p>
          <a:p>
            <a:r>
              <a:rPr lang="zh-CN"/>
              <a:t>条件覆盖</a:t>
            </a:r>
            <a:endParaRPr lang="zh-CN"/>
          </a:p>
          <a:p>
            <a:r>
              <a:rPr lang="zh-CN"/>
              <a:t>a=1, b=1, c=1, d=1（真真）</a:t>
            </a:r>
            <a:endParaRPr lang="zh-CN"/>
          </a:p>
          <a:p>
            <a:r>
              <a:rPr lang="zh-CN"/>
              <a:t>a=1, b=0, c=1, d=0（真假）</a:t>
            </a:r>
            <a:endParaRPr lang="zh-CN"/>
          </a:p>
          <a:p>
            <a:r>
              <a:rPr lang="zh-CN"/>
              <a:t>a=0, b=1, c=0, d=1（假真）</a:t>
            </a:r>
            <a:endParaRPr lang="zh-CN"/>
          </a:p>
          <a:p>
            <a:r>
              <a:rPr lang="zh-CN"/>
              <a:t>a=0, b=0, c=0, d=0（假假）</a:t>
            </a:r>
            <a:endParaRPr lang="zh-CN"/>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8914"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8916"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zh-CN" b="1" dirty="0">
                <a:solidFill>
                  <a:srgbClr val="0070C0"/>
                </a:solidFill>
                <a:latin typeface="微软雅黑" panose="020B0503020204020204" charset="-12"/>
                <a:ea typeface="微软雅黑" panose="020B0503020204020204" charset="-12"/>
                <a:sym typeface="微软雅黑" panose="020B0503020204020204" charset="-12"/>
              </a:rPr>
              <a:t>经验分享</a:t>
            </a:r>
            <a:endParaRPr lang="zh-CN" altLang="zh-CN"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720725" y="863600"/>
            <a:ext cx="9645015" cy="4523105"/>
          </a:xfrm>
          <a:prstGeom prst="rect">
            <a:avLst/>
          </a:prstGeom>
          <a:noFill/>
        </p:spPr>
        <p:txBody>
          <a:bodyPr wrap="square" rtlCol="0" anchor="t">
            <a:spAutoFit/>
          </a:bodyPr>
          <a:p>
            <a:r>
              <a:rPr lang="en-US" altLang="zh-CN" sz="2400" strike="noStrike" noProof="1"/>
              <a:t>三条准则</a:t>
            </a:r>
            <a:endParaRPr lang="en-US" altLang="zh-CN" sz="2400" strike="noStrike" noProof="1"/>
          </a:p>
          <a:p>
            <a:endParaRPr lang="en-US" altLang="zh-CN" sz="2400" strike="noStrike" noProof="1"/>
          </a:p>
          <a:p>
            <a:pPr marL="285750" indent="-285750">
              <a:buFont typeface="Arial" panose="020B0604020202020204" pitchFamily="34" charset="0"/>
              <a:buChar char="•"/>
            </a:pPr>
            <a:r>
              <a:rPr lang="en-US" altLang="zh-CN" sz="2400" strike="noStrike" noProof="1"/>
              <a:t>单元测试必须经常跑</a:t>
            </a:r>
            <a:endParaRPr lang="en-US" altLang="zh-CN" sz="2400" strike="noStrike" noProof="1"/>
          </a:p>
          <a:p>
            <a:r>
              <a:rPr lang="en-US" altLang="zh-CN" sz="2400" strike="noStrike" noProof="1"/>
              <a:t>错误做法：为了</a:t>
            </a:r>
            <a:r>
              <a:rPr lang="zh-CN" altLang="en-US" sz="2400" strike="noStrike" noProof="1"/>
              <a:t>转测试指标</a:t>
            </a:r>
            <a:r>
              <a:rPr lang="en-US" altLang="zh-CN" sz="2400" strike="noStrike" noProof="1"/>
              <a:t>写了一堆测试，跑一次就不管了</a:t>
            </a:r>
            <a:endParaRPr lang="en-US" altLang="zh-CN" sz="2400" strike="noStrike" noProof="1"/>
          </a:p>
          <a:p>
            <a:r>
              <a:rPr lang="en-US" altLang="zh-CN" sz="2400" strike="noStrike" noProof="1"/>
              <a:t>正确做法：持续集成，自动化运行</a:t>
            </a:r>
            <a:endParaRPr lang="en-US" altLang="zh-CN" sz="2400" strike="noStrike" noProof="1"/>
          </a:p>
          <a:p>
            <a:endParaRPr lang="en-US" altLang="zh-CN" sz="2400" strike="noStrike" noProof="1"/>
          </a:p>
          <a:p>
            <a:pPr marL="285750" indent="-285750">
              <a:buFont typeface="Arial" panose="020B0604020202020204" pitchFamily="34" charset="0"/>
              <a:buChar char="•"/>
            </a:pPr>
            <a:r>
              <a:rPr lang="en-US" altLang="zh-CN" sz="2400" strike="noStrike" noProof="1"/>
              <a:t>从增量到存量，从主要到次要</a:t>
            </a:r>
            <a:endParaRPr lang="en-US" altLang="zh-CN" sz="2400" strike="noStrike" noProof="1"/>
          </a:p>
          <a:p>
            <a:r>
              <a:rPr lang="en-US" altLang="zh-CN" sz="2400" strike="noStrike" noProof="1"/>
              <a:t>从覆盖新模块、新功能做起，单元测试先跑起来再说</a:t>
            </a:r>
            <a:endParaRPr lang="en-US" altLang="zh-CN" sz="2400" strike="noStrike" noProof="1"/>
          </a:p>
          <a:p>
            <a:r>
              <a:rPr lang="en-US" altLang="zh-CN" sz="2400" strike="noStrike" noProof="1"/>
              <a:t>不要追求 100% 的覆盖率，但主要功能逻辑要完成覆盖测试</a:t>
            </a:r>
            <a:endParaRPr lang="en-US" altLang="zh-CN" sz="2400" strike="noStrike" noProof="1"/>
          </a:p>
          <a:p>
            <a:endParaRPr lang="en-US" altLang="zh-CN" sz="2400" strike="noStrike" noProof="1"/>
          </a:p>
          <a:p>
            <a:pPr marL="285750" indent="-285750">
              <a:buFont typeface="Arial" panose="020B0604020202020204" pitchFamily="34" charset="0"/>
              <a:buChar char="•"/>
            </a:pPr>
            <a:r>
              <a:rPr lang="en-US" altLang="zh-CN" sz="2400" strike="noStrike" noProof="1"/>
              <a:t>测试用例需要逐步积累</a:t>
            </a:r>
            <a:endParaRPr lang="en-US" altLang="zh-CN" sz="2400" strike="noStrike" noProof="1"/>
          </a:p>
          <a:p>
            <a:r>
              <a:rPr lang="en-US" altLang="zh-CN" sz="2400" strike="noStrike" noProof="1"/>
              <a:t>上线前已经有了第一批用例，每次迭代都会增加新用例来覆盖变更</a:t>
            </a:r>
            <a:endParaRPr lang="en-US" altLang="zh-CN" sz="2400" strike="noStrike" noProof="1"/>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8914"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8916"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经验分享</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288925" y="1439863"/>
            <a:ext cx="7977188" cy="3169285"/>
          </a:xfrm>
          <a:prstGeom prst="rect">
            <a:avLst/>
          </a:prstGeom>
          <a:noFill/>
        </p:spPr>
        <p:txBody>
          <a:bodyPr wrap="square" rtlCol="0" anchor="t">
            <a:spAutoFit/>
          </a:bodyPr>
          <a:p>
            <a:r>
              <a:rPr lang="en-US" altLang="zh-CN" sz="2000" strike="noStrike" noProof="1"/>
              <a:t>思路：以黑盒指导功能验证，以白盒提升覆盖率</a:t>
            </a:r>
            <a:endParaRPr lang="en-US" altLang="zh-CN" sz="2000" strike="noStrike" noProof="1"/>
          </a:p>
          <a:p>
            <a:endParaRPr lang="en-US" altLang="zh-CN" sz="2000" strike="noStrike" noProof="1"/>
          </a:p>
          <a:p>
            <a:r>
              <a:rPr lang="en-US" altLang="zh-CN" sz="2000" strike="noStrike" noProof="1"/>
              <a:t>黑盒测试为主：</a:t>
            </a:r>
            <a:endParaRPr lang="en-US" altLang="zh-CN" sz="2000" strike="noStrike" noProof="1"/>
          </a:p>
          <a:p>
            <a:r>
              <a:rPr lang="en-US" altLang="zh-CN" sz="2000" strike="noStrike" noProof="1"/>
              <a:t>黑盒测试验证功能逻辑实现是否正确</a:t>
            </a:r>
            <a:endParaRPr lang="en-US" altLang="zh-CN" sz="2000" strike="noStrike" noProof="1"/>
          </a:p>
          <a:p>
            <a:r>
              <a:rPr lang="en-US" altLang="zh-CN" sz="2000" strike="noStrike" noProof="1"/>
              <a:t>不关心内部实现方式，代码优化重构用例仍可复用</a:t>
            </a:r>
            <a:endParaRPr lang="en-US" altLang="zh-CN" sz="2000" strike="noStrike" noProof="1"/>
          </a:p>
          <a:p>
            <a:endParaRPr lang="en-US" altLang="zh-CN" sz="2000" strike="noStrike" noProof="1"/>
          </a:p>
          <a:p>
            <a:r>
              <a:rPr lang="en-US" altLang="zh-CN" sz="2000" strike="noStrike" noProof="1"/>
              <a:t>白盒测试为辅：</a:t>
            </a:r>
            <a:endParaRPr lang="en-US" altLang="zh-CN" sz="2000" strike="noStrike" noProof="1"/>
          </a:p>
          <a:p>
            <a:r>
              <a:rPr lang="en-US" altLang="zh-CN" sz="2000" strike="noStrike" noProof="1"/>
              <a:t>白盒测试关注黑盒测试用例遗漏的分支、路径</a:t>
            </a:r>
            <a:endParaRPr lang="en-US" altLang="zh-CN" sz="2000" strike="noStrike" noProof="1"/>
          </a:p>
          <a:p>
            <a:r>
              <a:rPr lang="en-US" altLang="zh-CN" sz="2000" strike="noStrike" noProof="1"/>
              <a:t>可以聚焦于异常处理逻辑是否合理</a:t>
            </a:r>
            <a:endParaRPr lang="en-US" altLang="zh-CN" sz="2000" strike="noStrike" noProof="1"/>
          </a:p>
          <a:p>
            <a:r>
              <a:rPr lang="en-US" altLang="zh-CN" sz="2000" strike="noStrike" noProof="1"/>
              <a:t>项目工期紧时可推迟进行</a:t>
            </a:r>
            <a:endParaRPr lang="en-US" altLang="zh-CN" sz="2000" strike="noStrike" noProof="1"/>
          </a:p>
        </p:txBody>
      </p:sp>
      <p:pic>
        <p:nvPicPr>
          <p:cNvPr id="107" name="图片 106"/>
          <p:cNvPicPr/>
          <p:nvPr/>
        </p:nvPicPr>
        <p:blipFill>
          <a:blip r:embed="rId2"/>
          <a:stretch>
            <a:fillRect/>
          </a:stretch>
        </p:blipFill>
        <p:spPr>
          <a:xfrm>
            <a:off x="6049010" y="2303780"/>
            <a:ext cx="5533390" cy="3253740"/>
          </a:xfrm>
          <a:prstGeom prst="rect">
            <a:avLst/>
          </a:prstGeom>
          <a:noFill/>
          <a:ln w="9525">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8194"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8195"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8196"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8197" name="文本框 9"/>
          <p:cNvSpPr/>
          <p:nvPr/>
        </p:nvSpPr>
        <p:spPr>
          <a:xfrm>
            <a:off x="8556625" y="5957888"/>
            <a:ext cx="2163763" cy="250825"/>
          </a:xfrm>
          <a:prstGeom prst="rect">
            <a:avLst/>
          </a:prstGeom>
          <a:noFill/>
          <a:ln w="9525">
            <a:noFill/>
          </a:ln>
        </p:spPr>
        <p:txBody>
          <a:bodyPr wrap="none" anchor="t" anchorCtr="0">
            <a:spAutoFit/>
          </a:bodyPr>
          <a:p>
            <a:r>
              <a:rPr lang="zh-CN" altLang="en-US" sz="10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深信服科技研发专业能力系列课程</a:t>
            </a:r>
            <a:endParaRPr lang="zh-CN" altLang="en-US">
              <a:latin typeface="Arial" panose="020B0604020202020204" pitchFamily="34" charset="0"/>
              <a:ea typeface="宋体" panose="02010600030101010101" pitchFamily="2" charset="-122"/>
            </a:endParaRPr>
          </a:p>
        </p:txBody>
      </p:sp>
      <p:pic>
        <p:nvPicPr>
          <p:cNvPr id="8198"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8199" name="TextBox 23"/>
          <p:cNvSpPr/>
          <p:nvPr/>
        </p:nvSpPr>
        <p:spPr>
          <a:xfrm>
            <a:off x="5483225" y="2625725"/>
            <a:ext cx="5103813" cy="633730"/>
          </a:xfrm>
          <a:prstGeom prst="rect">
            <a:avLst/>
          </a:prstGeom>
          <a:noFill/>
          <a:ln w="9525">
            <a:noFill/>
          </a:ln>
        </p:spPr>
        <p:txBody>
          <a:bodyPr wrap="square" lIns="64802" tIns="32401" rIns="64802" bIns="32401" anchor="t" anchorCtr="0">
            <a:spAutoFit/>
          </a:bodyPr>
          <a:p>
            <a:pPr algn="r"/>
            <a:r>
              <a:rPr lang="zh-CN" altLang="en-US" sz="3700" b="1" dirty="0">
                <a:latin typeface="微软雅黑" panose="020B0503020204020204" charset="-12"/>
                <a:ea typeface="微软雅黑" panose="020B0503020204020204" charset="-12"/>
                <a:sym typeface="微软雅黑" panose="020B0503020204020204" charset="-12"/>
              </a:rPr>
              <a:t>什么</a:t>
            </a:r>
            <a:r>
              <a:rPr lang="zh-CN" altLang="en-US" sz="3700" b="1" dirty="0">
                <a:latin typeface="微软雅黑" panose="020B0503020204020204" charset="-12"/>
                <a:ea typeface="微软雅黑" panose="020B0503020204020204" charset="-12"/>
                <a:sym typeface="微软雅黑" panose="020B0503020204020204" charset="-12"/>
              </a:rPr>
              <a:t>是单元测试</a:t>
            </a:r>
            <a:endParaRPr lang="zh-CN" altLang="en-US" dirty="0">
              <a:latin typeface="Arial" panose="020B0604020202020204" pitchFamily="34" charset="0"/>
              <a:ea typeface="宋体" panose="02010600030101010101" pitchFamily="2" charset="-122"/>
            </a:endParaRPr>
          </a:p>
        </p:txBody>
      </p:sp>
      <p:sp>
        <p:nvSpPr>
          <p:cNvPr id="8200" name="直线连接符 6"/>
          <p:cNvSpPr/>
          <p:nvPr/>
        </p:nvSpPr>
        <p:spPr>
          <a:xfrm flipV="1">
            <a:off x="5686425" y="3395663"/>
            <a:ext cx="4886325" cy="1587"/>
          </a:xfrm>
          <a:prstGeom prst="line">
            <a:avLst/>
          </a:prstGeom>
          <a:ln w="19050" cap="flat" cmpd="sng">
            <a:solidFill>
              <a:srgbClr val="7F7F7F"/>
            </a:solidFill>
            <a:prstDash val="solid"/>
            <a:miter/>
            <a:headEnd type="none" w="med" len="med"/>
            <a:tailEnd type="none" w="med" len="med"/>
          </a:ln>
        </p:spPr>
      </p:sp>
      <p:grpSp>
        <p:nvGrpSpPr>
          <p:cNvPr id="8201" name="组合 8201"/>
          <p:cNvGrpSpPr>
            <a:grpSpLocks noChangeAspect="1"/>
          </p:cNvGrpSpPr>
          <p:nvPr/>
        </p:nvGrpSpPr>
        <p:grpSpPr>
          <a:xfrm>
            <a:off x="8520113" y="3613150"/>
            <a:ext cx="2052637" cy="406400"/>
            <a:chOff x="0" y="0"/>
            <a:chExt cx="2172097" cy="430362"/>
          </a:xfrm>
        </p:grpSpPr>
        <p:pic>
          <p:nvPicPr>
            <p:cNvPr id="8202" name="图片 6"/>
            <p:cNvPicPr>
              <a:picLocks noChangeAspect="1"/>
            </p:cNvPicPr>
            <p:nvPr/>
          </p:nvPicPr>
          <p:blipFill>
            <a:blip r:embed="rId4">
              <a:lum bright="-39993" contrast="-39999"/>
            </a:blip>
            <a:stretch>
              <a:fillRect/>
            </a:stretch>
          </p:blipFill>
          <p:spPr>
            <a:xfrm>
              <a:off x="0" y="0"/>
              <a:ext cx="430363" cy="430362"/>
            </a:xfrm>
            <a:prstGeom prst="rect">
              <a:avLst/>
            </a:prstGeom>
            <a:noFill/>
            <a:ln w="9525">
              <a:noFill/>
            </a:ln>
          </p:spPr>
        </p:pic>
        <p:pic>
          <p:nvPicPr>
            <p:cNvPr id="8203" name="图片 7"/>
            <p:cNvPicPr>
              <a:picLocks noChangeAspect="1"/>
            </p:cNvPicPr>
            <p:nvPr/>
          </p:nvPicPr>
          <p:blipFill>
            <a:blip r:embed="rId5">
              <a:lum bright="-39993" contrast="-39999"/>
            </a:blip>
            <a:stretch>
              <a:fillRect/>
            </a:stretch>
          </p:blipFill>
          <p:spPr>
            <a:xfrm>
              <a:off x="580578" y="0"/>
              <a:ext cx="430363" cy="430362"/>
            </a:xfrm>
            <a:prstGeom prst="rect">
              <a:avLst/>
            </a:prstGeom>
            <a:noFill/>
            <a:ln w="9525">
              <a:noFill/>
            </a:ln>
          </p:spPr>
        </p:pic>
        <p:pic>
          <p:nvPicPr>
            <p:cNvPr id="8204" name="图片 8"/>
            <p:cNvPicPr>
              <a:picLocks noChangeAspect="1"/>
            </p:cNvPicPr>
            <p:nvPr/>
          </p:nvPicPr>
          <p:blipFill>
            <a:blip r:embed="rId6">
              <a:lum bright="-39993" contrast="-39999"/>
            </a:blip>
            <a:stretch>
              <a:fillRect/>
            </a:stretch>
          </p:blipFill>
          <p:spPr>
            <a:xfrm>
              <a:off x="1161156" y="0"/>
              <a:ext cx="430363" cy="430362"/>
            </a:xfrm>
            <a:prstGeom prst="rect">
              <a:avLst/>
            </a:prstGeom>
            <a:noFill/>
            <a:ln w="9525">
              <a:noFill/>
            </a:ln>
          </p:spPr>
        </p:pic>
        <p:pic>
          <p:nvPicPr>
            <p:cNvPr id="8205" name="图片 9"/>
            <p:cNvPicPr>
              <a:picLocks noChangeAspect="1"/>
            </p:cNvPicPr>
            <p:nvPr/>
          </p:nvPicPr>
          <p:blipFill>
            <a:blip r:embed="rId7">
              <a:lum bright="-39993" contrast="-39999"/>
            </a:blip>
            <a:stretch>
              <a:fillRect/>
            </a:stretch>
          </p:blipFill>
          <p:spPr>
            <a:xfrm>
              <a:off x="1741734" y="0"/>
              <a:ext cx="430363" cy="430362"/>
            </a:xfrm>
            <a:prstGeom prst="rect">
              <a:avLst/>
            </a:prstGeom>
            <a:noFill/>
            <a:ln w="9525">
              <a:noFill/>
            </a:ln>
          </p:spPr>
        </p:pic>
      </p:grpSp>
      <p:pic>
        <p:nvPicPr>
          <p:cNvPr id="8206" name="图片 10"/>
          <p:cNvPicPr>
            <a:picLocks noChangeAspect="1"/>
          </p:cNvPicPr>
          <p:nvPr/>
        </p:nvPicPr>
        <p:blipFill>
          <a:blip r:embed="rId8"/>
          <a:stretch>
            <a:fillRect/>
          </a:stretch>
        </p:blipFill>
        <p:spPr>
          <a:xfrm>
            <a:off x="8866188" y="508000"/>
            <a:ext cx="1706562" cy="590550"/>
          </a:xfrm>
          <a:prstGeom prst="rect">
            <a:avLst/>
          </a:prstGeom>
          <a:noFill/>
          <a:ln w="9525">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38914"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8916" name="TextBox 1"/>
          <p:cNvSpPr/>
          <p:nvPr/>
        </p:nvSpPr>
        <p:spPr>
          <a:xfrm>
            <a:off x="288925" y="142875"/>
            <a:ext cx="4535488" cy="368300"/>
          </a:xfrm>
          <a:prstGeom prst="rect">
            <a:avLst/>
          </a:prstGeom>
          <a:noFill/>
          <a:ln w="9525">
            <a:noFill/>
          </a:ln>
        </p:spPr>
        <p:txBody>
          <a:bodyPr wrap="square" anchor="t" anchorCtr="0">
            <a:spAutoFit/>
          </a:bodyPr>
          <a:p>
            <a:r>
              <a:rPr lang="zh-CN" altLang="en-US" b="1" dirty="0">
                <a:solidFill>
                  <a:srgbClr val="0070C0"/>
                </a:solidFill>
                <a:latin typeface="微软雅黑" panose="020B0503020204020204" charset="-12"/>
                <a:ea typeface="微软雅黑" panose="020B0503020204020204" charset="-12"/>
                <a:sym typeface="微软雅黑" panose="020B0503020204020204" charset="-12"/>
              </a:rPr>
              <a:t>单元测试</a:t>
            </a:r>
            <a:r>
              <a:rPr lang="en-US" altLang="zh-CN" b="1" dirty="0">
                <a:solidFill>
                  <a:srgbClr val="0070C0"/>
                </a:solidFill>
                <a:latin typeface="微软雅黑" panose="020B0503020204020204" charset="-12"/>
                <a:ea typeface="微软雅黑" panose="020B0503020204020204" charset="-12"/>
                <a:sym typeface="微软雅黑" panose="020B0503020204020204" charset="-12"/>
              </a:rPr>
              <a:t> </a:t>
            </a:r>
            <a:r>
              <a:rPr lang="zh-CN" altLang="en-US" b="1" dirty="0">
                <a:solidFill>
                  <a:srgbClr val="0070C0"/>
                </a:solidFill>
                <a:latin typeface="微软雅黑" panose="020B0503020204020204" charset="-12"/>
                <a:ea typeface="微软雅黑" panose="020B0503020204020204" charset="-12"/>
                <a:sym typeface="微软雅黑" panose="020B0503020204020204" charset="-12"/>
              </a:rPr>
              <a:t>经验分享</a:t>
            </a:r>
            <a:endParaRPr lang="zh-CN" altLang="en-US"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828675" y="868680"/>
            <a:ext cx="9364980" cy="4831080"/>
          </a:xfrm>
          <a:prstGeom prst="rect">
            <a:avLst/>
          </a:prstGeom>
          <a:noFill/>
        </p:spPr>
        <p:txBody>
          <a:bodyPr wrap="square" rtlCol="0" anchor="t">
            <a:spAutoFit/>
          </a:bodyPr>
          <a:p>
            <a:r>
              <a:rPr lang="zh-CN" altLang="en-US" sz="2800" strike="noStrike" noProof="1"/>
              <a:t>设计：</a:t>
            </a:r>
            <a:endParaRPr lang="zh-CN" altLang="en-US" sz="2800" strike="noStrike" noProof="1"/>
          </a:p>
          <a:p>
            <a:r>
              <a:rPr lang="zh-CN" altLang="en-US" sz="2800" strike="noStrike" noProof="1"/>
              <a:t>可测试性设计章节</a:t>
            </a:r>
            <a:endParaRPr lang="zh-CN" altLang="en-US" sz="2800" strike="noStrike" noProof="1"/>
          </a:p>
          <a:p>
            <a:endParaRPr lang="zh-CN" altLang="en-US" sz="2800" strike="noStrike" noProof="1"/>
          </a:p>
          <a:p>
            <a:r>
              <a:rPr lang="zh-CN" altLang="en-US" sz="2800" strike="noStrike" noProof="1"/>
              <a:t>编码：</a:t>
            </a:r>
            <a:endParaRPr lang="zh-CN" altLang="en-US" sz="2800" strike="noStrike" noProof="1"/>
          </a:p>
          <a:p>
            <a:pPr marL="285750" indent="-285750">
              <a:buFont typeface="Arial" panose="020B0604020202020204" pitchFamily="34" charset="0"/>
              <a:buChar char="•"/>
            </a:pPr>
            <a:r>
              <a:rPr lang="zh-CN" altLang="en-US" sz="2800" strike="noStrike" noProof="1"/>
              <a:t>多多考虑代码的可测性，可以让单元测试事半功倍：</a:t>
            </a:r>
            <a:endParaRPr lang="zh-CN" altLang="en-US" sz="2800" strike="noStrike" noProof="1"/>
          </a:p>
          <a:p>
            <a:pPr marL="285750" indent="-285750">
              <a:buFont typeface="Arial" panose="020B0604020202020204" pitchFamily="34" charset="0"/>
              <a:buChar char="•"/>
            </a:pPr>
            <a:r>
              <a:rPr lang="zh-CN" altLang="en-US" sz="2800" strike="noStrike" noProof="1"/>
              <a:t>开发过程及时编写测试用例，边开发边测试，不要等全部开发完毕了才开始写测试用例</a:t>
            </a:r>
            <a:endParaRPr lang="zh-CN" altLang="en-US" sz="2800" strike="noStrike" noProof="1"/>
          </a:p>
          <a:p>
            <a:pPr marL="285750" indent="-285750">
              <a:buFont typeface="Arial" panose="020B0604020202020204" pitchFamily="34" charset="0"/>
              <a:buChar char="•"/>
            </a:pPr>
            <a:r>
              <a:rPr lang="zh-CN" altLang="en-US" sz="2800" strike="noStrike" noProof="1"/>
              <a:t>函数功能简单，避免随机性，以免测试结果不稳定</a:t>
            </a:r>
            <a:endParaRPr lang="zh-CN" altLang="en-US" sz="2800" strike="noStrike" noProof="1"/>
          </a:p>
          <a:p>
            <a:pPr marL="285750" indent="-285750">
              <a:buFont typeface="Arial" panose="020B0604020202020204" pitchFamily="34" charset="0"/>
              <a:buChar char="•"/>
            </a:pPr>
            <a:r>
              <a:rPr lang="zh-CN" altLang="en-US" sz="2800" strike="noStrike" noProof="1"/>
              <a:t>函数减少输入输出，使简单的输入数据组合可以完成测试覆盖</a:t>
            </a:r>
            <a:endParaRPr lang="zh-CN" altLang="en-US" sz="2800" strike="noStrike" noProof="1"/>
          </a:p>
          <a:p>
            <a:pPr marL="285750" indent="-285750">
              <a:buFont typeface="Arial" panose="020B0604020202020204" pitchFamily="34" charset="0"/>
              <a:buChar char="•"/>
            </a:pPr>
            <a:r>
              <a:rPr lang="zh-CN" altLang="en-US" sz="2800" strike="noStrike" noProof="1"/>
              <a:t>遵循 SOLID 原则</a:t>
            </a:r>
            <a:endParaRPr lang="zh-CN" altLang="en-US" sz="2800" strike="noStrike" noProof="1"/>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53250"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Calibri" panose="020F0502020204030204" charset="-122"/>
              <a:ea typeface="宋体" panose="02010600030101010101" pitchFamily="2" charset="-122"/>
            </a:endParaRPr>
          </a:p>
        </p:txBody>
      </p:sp>
      <p:pic>
        <p:nvPicPr>
          <p:cNvPr id="53251"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53252"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53253" name="文本框 9"/>
          <p:cNvSpPr/>
          <p:nvPr/>
        </p:nvSpPr>
        <p:spPr>
          <a:xfrm>
            <a:off x="8556625" y="5957888"/>
            <a:ext cx="2163763" cy="250825"/>
          </a:xfrm>
          <a:prstGeom prst="rect">
            <a:avLst/>
          </a:prstGeom>
          <a:noFill/>
          <a:ln w="9525">
            <a:noFill/>
          </a:ln>
        </p:spPr>
        <p:txBody>
          <a:bodyPr wrap="none" anchor="t" anchorCtr="0">
            <a:spAutoFit/>
          </a:bodyPr>
          <a:p>
            <a:r>
              <a:rPr lang="zh-CN" altLang="en-US" sz="10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深信服科技研发专业能力系列课程</a:t>
            </a:r>
            <a:endParaRPr lang="zh-CN" altLang="en-US">
              <a:latin typeface="Calibri" panose="020F0502020204030204" charset="-122"/>
              <a:ea typeface="宋体" panose="02010600030101010101" pitchFamily="2" charset="-122"/>
            </a:endParaRPr>
          </a:p>
        </p:txBody>
      </p:sp>
      <p:pic>
        <p:nvPicPr>
          <p:cNvPr id="53254"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8200" name="TextBox 23"/>
          <p:cNvSpPr/>
          <p:nvPr/>
        </p:nvSpPr>
        <p:spPr>
          <a:xfrm>
            <a:off x="5483225" y="2625717"/>
            <a:ext cx="5103812" cy="633730"/>
          </a:xfrm>
          <a:prstGeom prst="rect">
            <a:avLst/>
          </a:prstGeom>
          <a:noFill/>
          <a:ln w="9525">
            <a:noFill/>
          </a:ln>
        </p:spPr>
        <p:txBody>
          <a:bodyPr wrap="square" lIns="64802" tIns="32401" rIns="64802" bIns="32401">
            <a:spAutoFit/>
            <a:scene3d>
              <a:camera prst="orthographicFront"/>
              <a:lightRig rig="threePt" dir="t"/>
            </a:scene3d>
          </a:bodyPr>
          <a:p>
            <a:pPr algn="r" fontAlgn="base"/>
            <a:r>
              <a:rPr lang="zh-CN" altLang="en-US" sz="3700" b="1" strike="noStrike" noProof="1" dirty="0">
                <a:solidFill>
                  <a:schemeClr val="tx1"/>
                </a:solidFill>
                <a:effectLst>
                  <a:outerShdw blurRad="38100" dist="19050" dir="2700000" algn="tl" rotWithShape="0">
                    <a:schemeClr val="dk1">
                      <a:alpha val="40000"/>
                    </a:schemeClr>
                  </a:outerShdw>
                </a:effectLst>
                <a:latin typeface="微软雅黑" panose="020B0503020204020204" charset="-12"/>
                <a:ea typeface="微软雅黑" panose="020B0503020204020204" charset="-12"/>
                <a:cs typeface="+mn-cs"/>
                <a:sym typeface="微软雅黑" panose="020B0503020204020204" charset="-12"/>
              </a:rPr>
              <a:t>实战演练</a:t>
            </a:r>
            <a:endParaRPr lang="zh-CN" altLang="en-US" sz="3700" b="1" strike="noStrike" noProof="1" dirty="0">
              <a:solidFill>
                <a:schemeClr val="tx1"/>
              </a:solidFill>
              <a:effectLst>
                <a:outerShdw blurRad="38100" dist="19050" dir="2700000" algn="tl" rotWithShape="0">
                  <a:schemeClr val="dk1">
                    <a:alpha val="40000"/>
                  </a:schemeClr>
                </a:outerShdw>
              </a:effectLst>
              <a:latin typeface="微软雅黑" panose="020B0503020204020204" charset="-12"/>
              <a:ea typeface="微软雅黑" panose="020B0503020204020204" charset="-12"/>
              <a:cs typeface="+mn-cs"/>
              <a:sym typeface="微软雅黑" panose="020B0503020204020204" charset="-12"/>
            </a:endParaRPr>
          </a:p>
        </p:txBody>
      </p:sp>
      <p:sp>
        <p:nvSpPr>
          <p:cNvPr id="53256" name="直线连接符 6"/>
          <p:cNvSpPr/>
          <p:nvPr/>
        </p:nvSpPr>
        <p:spPr>
          <a:xfrm flipV="1">
            <a:off x="5686425" y="3395663"/>
            <a:ext cx="4886325" cy="1587"/>
          </a:xfrm>
          <a:prstGeom prst="line">
            <a:avLst/>
          </a:prstGeom>
          <a:ln w="19050" cap="flat" cmpd="sng">
            <a:solidFill>
              <a:srgbClr val="7F7F7F"/>
            </a:solidFill>
            <a:prstDash val="solid"/>
            <a:miter/>
            <a:headEnd type="none" w="med" len="med"/>
            <a:tailEnd type="none" w="med" len="med"/>
          </a:ln>
        </p:spPr>
      </p:sp>
      <p:grpSp>
        <p:nvGrpSpPr>
          <p:cNvPr id="53257" name="组合 8201"/>
          <p:cNvGrpSpPr>
            <a:grpSpLocks noChangeAspect="1"/>
          </p:cNvGrpSpPr>
          <p:nvPr/>
        </p:nvGrpSpPr>
        <p:grpSpPr>
          <a:xfrm>
            <a:off x="8520113" y="3613150"/>
            <a:ext cx="2052637" cy="406400"/>
            <a:chOff x="0" y="0"/>
            <a:chExt cx="2172097" cy="430362"/>
          </a:xfrm>
        </p:grpSpPr>
        <p:pic>
          <p:nvPicPr>
            <p:cNvPr id="53258" name="图片 6"/>
            <p:cNvPicPr>
              <a:picLocks noChangeAspect="1"/>
            </p:cNvPicPr>
            <p:nvPr/>
          </p:nvPicPr>
          <p:blipFill>
            <a:blip r:embed="rId4">
              <a:lum bright="-39984" contrast="-39999"/>
            </a:blip>
            <a:stretch>
              <a:fillRect/>
            </a:stretch>
          </p:blipFill>
          <p:spPr>
            <a:xfrm>
              <a:off x="0" y="0"/>
              <a:ext cx="430363" cy="430362"/>
            </a:xfrm>
            <a:prstGeom prst="rect">
              <a:avLst/>
            </a:prstGeom>
            <a:noFill/>
            <a:ln w="9525">
              <a:noFill/>
            </a:ln>
          </p:spPr>
        </p:pic>
        <p:pic>
          <p:nvPicPr>
            <p:cNvPr id="53259" name="图片 7"/>
            <p:cNvPicPr>
              <a:picLocks noChangeAspect="1"/>
            </p:cNvPicPr>
            <p:nvPr/>
          </p:nvPicPr>
          <p:blipFill>
            <a:blip r:embed="rId5">
              <a:lum bright="-39984" contrast="-39999"/>
            </a:blip>
            <a:stretch>
              <a:fillRect/>
            </a:stretch>
          </p:blipFill>
          <p:spPr>
            <a:xfrm>
              <a:off x="580578" y="0"/>
              <a:ext cx="430363" cy="430362"/>
            </a:xfrm>
            <a:prstGeom prst="rect">
              <a:avLst/>
            </a:prstGeom>
            <a:noFill/>
            <a:ln w="9525">
              <a:noFill/>
            </a:ln>
          </p:spPr>
        </p:pic>
        <p:pic>
          <p:nvPicPr>
            <p:cNvPr id="53260" name="图片 8"/>
            <p:cNvPicPr>
              <a:picLocks noChangeAspect="1"/>
            </p:cNvPicPr>
            <p:nvPr/>
          </p:nvPicPr>
          <p:blipFill>
            <a:blip r:embed="rId6">
              <a:lum bright="-39984" contrast="-39999"/>
            </a:blip>
            <a:stretch>
              <a:fillRect/>
            </a:stretch>
          </p:blipFill>
          <p:spPr>
            <a:xfrm>
              <a:off x="1161156" y="0"/>
              <a:ext cx="430363" cy="430362"/>
            </a:xfrm>
            <a:prstGeom prst="rect">
              <a:avLst/>
            </a:prstGeom>
            <a:noFill/>
            <a:ln w="9525">
              <a:noFill/>
            </a:ln>
          </p:spPr>
        </p:pic>
        <p:pic>
          <p:nvPicPr>
            <p:cNvPr id="53261" name="图片 9"/>
            <p:cNvPicPr>
              <a:picLocks noChangeAspect="1"/>
            </p:cNvPicPr>
            <p:nvPr/>
          </p:nvPicPr>
          <p:blipFill>
            <a:blip r:embed="rId7">
              <a:lum bright="-39984" contrast="-39999"/>
            </a:blip>
            <a:stretch>
              <a:fillRect/>
            </a:stretch>
          </p:blipFill>
          <p:spPr>
            <a:xfrm>
              <a:off x="1741734" y="0"/>
              <a:ext cx="430363" cy="430362"/>
            </a:xfrm>
            <a:prstGeom prst="rect">
              <a:avLst/>
            </a:prstGeom>
            <a:noFill/>
            <a:ln w="9525">
              <a:noFill/>
            </a:ln>
          </p:spPr>
        </p:pic>
      </p:grpSp>
      <p:pic>
        <p:nvPicPr>
          <p:cNvPr id="53262" name="图片 10"/>
          <p:cNvPicPr>
            <a:picLocks noChangeAspect="1"/>
          </p:cNvPicPr>
          <p:nvPr/>
        </p:nvPicPr>
        <p:blipFill>
          <a:blip r:embed="rId8"/>
          <a:stretch>
            <a:fillRect/>
          </a:stretch>
        </p:blipFill>
        <p:spPr>
          <a:xfrm>
            <a:off x="8866188" y="508000"/>
            <a:ext cx="1706562" cy="590550"/>
          </a:xfrm>
          <a:prstGeom prst="rect">
            <a:avLst/>
          </a:prstGeom>
          <a:noFill/>
          <a:ln w="9525">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文本框 6"/>
          <p:cNvSpPr/>
          <p:nvPr/>
        </p:nvSpPr>
        <p:spPr>
          <a:xfrm>
            <a:off x="4321175" y="2808288"/>
            <a:ext cx="3889375" cy="769937"/>
          </a:xfrm>
          <a:prstGeom prst="rect">
            <a:avLst/>
          </a:prstGeom>
          <a:noFill/>
          <a:ln w="9525">
            <a:noFill/>
          </a:ln>
        </p:spPr>
        <p:txBody>
          <a:bodyPr wrap="square" anchor="t" anchorCtr="0">
            <a:spAutoFit/>
          </a:bodyPr>
          <a:p>
            <a:r>
              <a:rPr lang="zh-CN" altLang="en-US" sz="4400" b="1">
                <a:solidFill>
                  <a:schemeClr val="bg1"/>
                </a:solidFill>
                <a:latin typeface="微软雅黑" panose="020B0503020204020204" charset="-12"/>
                <a:ea typeface="微软雅黑" panose="020B0503020204020204" charset="-12"/>
                <a:sym typeface="微软雅黑" panose="020B0503020204020204" charset="-12"/>
              </a:rPr>
              <a:t>谢谢，请提问！</a:t>
            </a:r>
            <a:endParaRPr lang="zh-CN" altLang="en-US">
              <a:latin typeface="Arial" panose="020B0604020202020204" pitchFamily="34" charset="0"/>
              <a:ea typeface="宋体" panose="02010600030101010101" pitchFamily="2" charset="-122"/>
            </a:endParaRPr>
          </a:p>
        </p:txBody>
      </p:sp>
      <p:sp>
        <p:nvSpPr>
          <p:cNvPr id="57346" name="矩形 7"/>
          <p:cNvSpPr/>
          <p:nvPr/>
        </p:nvSpPr>
        <p:spPr>
          <a:xfrm>
            <a:off x="6310313" y="3302000"/>
            <a:ext cx="3975100" cy="349250"/>
          </a:xfrm>
          <a:prstGeom prst="rect">
            <a:avLst/>
          </a:prstGeom>
          <a:solidFill>
            <a:srgbClr val="184199"/>
          </a:solidFill>
          <a:ln w="9525">
            <a:noFill/>
          </a:ln>
        </p:spPr>
        <p:txBody>
          <a:bodyPr anchor="ctr" anchorCtr="0"/>
          <a:p>
            <a:endParaRPr lang="zh-CN" altLang="zh-CN" sz="17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sp>
        <p:nvSpPr>
          <p:cNvPr id="57347" name="PA-矩形 4"/>
          <p:cNvSpPr/>
          <p:nvPr/>
        </p:nvSpPr>
        <p:spPr>
          <a:xfrm>
            <a:off x="6219825" y="2430463"/>
            <a:ext cx="4276725" cy="877887"/>
          </a:xfrm>
          <a:prstGeom prst="rect">
            <a:avLst/>
          </a:prstGeom>
          <a:noFill/>
          <a:ln w="9525">
            <a:noFill/>
          </a:ln>
        </p:spPr>
        <p:txBody>
          <a:bodyPr wrap="none" anchor="t" anchorCtr="0">
            <a:spAutoFit/>
          </a:bodyPr>
          <a:p>
            <a:r>
              <a:rPr lang="en-US" altLang="zh-CN" sz="5100" b="1">
                <a:solidFill>
                  <a:srgbClr val="000000"/>
                </a:solidFill>
                <a:latin typeface="微软雅黑" panose="020B0503020204020204" charset="-12"/>
                <a:ea typeface="微软雅黑" panose="020B0503020204020204" charset="-12"/>
                <a:sym typeface="微软雅黑" panose="020B0503020204020204" charset="-12"/>
              </a:rPr>
              <a:t>THANK YOU</a:t>
            </a:r>
            <a:endParaRPr lang="en-US" altLang="zh-CN" sz="5100" b="1">
              <a:solidFill>
                <a:srgbClr val="000000"/>
              </a:solidFill>
              <a:latin typeface="微软雅黑" panose="020B0503020204020204" charset="-12"/>
              <a:ea typeface="微软雅黑" panose="020B0503020204020204" charset="-12"/>
              <a:sym typeface="微软雅黑" panose="020B0503020204020204" charset="-12"/>
            </a:endParaRPr>
          </a:p>
        </p:txBody>
      </p:sp>
      <p:sp>
        <p:nvSpPr>
          <p:cNvPr id="57348" name="PA-矩形 6"/>
          <p:cNvSpPr/>
          <p:nvPr/>
        </p:nvSpPr>
        <p:spPr>
          <a:xfrm>
            <a:off x="6310313" y="3302000"/>
            <a:ext cx="3975100" cy="355600"/>
          </a:xfrm>
          <a:prstGeom prst="rect">
            <a:avLst/>
          </a:prstGeom>
          <a:noFill/>
          <a:ln w="9525">
            <a:noFill/>
          </a:ln>
        </p:spPr>
        <p:txBody>
          <a:bodyPr wrap="square" anchor="t" anchorCtr="0">
            <a:spAutoFit/>
          </a:bodyPr>
          <a:p>
            <a:r>
              <a:rPr lang="en-US" altLang="zh-CN" sz="1700">
                <a:solidFill>
                  <a:schemeClr val="bg1"/>
                </a:solidFill>
                <a:latin typeface="Calibri" panose="020F0502020204030204" charset="-122"/>
                <a:ea typeface="Calibri" panose="020F0502020204030204" charset="-122"/>
                <a:sym typeface="Calibri" panose="020F0502020204030204" charset="-122"/>
              </a:rPr>
              <a:t>2018</a:t>
            </a:r>
            <a:r>
              <a:rPr lang="zh-CN" altLang="en-US" sz="1700">
                <a:solidFill>
                  <a:schemeClr val="bg1"/>
                </a:solidFill>
                <a:latin typeface="Calibri" panose="020F0502020204030204" charset="-122"/>
                <a:ea typeface="宋体" panose="02010600030101010101" pitchFamily="2" charset="-122"/>
                <a:sym typeface="宋体" panose="02010600030101010101" pitchFamily="2" charset="-122"/>
              </a:rPr>
              <a:t>深信服科技</a:t>
            </a:r>
            <a:endParaRPr lang="zh-CN" altLang="en-US">
              <a:latin typeface="Arial" panose="020B0604020202020204" pitchFamily="34" charset="0"/>
              <a:ea typeface="宋体" panose="02010600030101010101" pitchFamily="2" charset="-122"/>
            </a:endParaRPr>
          </a:p>
        </p:txBody>
      </p:sp>
      <p:pic>
        <p:nvPicPr>
          <p:cNvPr id="57349" name="图片 10"/>
          <p:cNvPicPr>
            <a:picLocks noChangeAspect="1"/>
          </p:cNvPicPr>
          <p:nvPr/>
        </p:nvPicPr>
        <p:blipFill>
          <a:blip r:embed="rId1"/>
          <a:stretch>
            <a:fillRect/>
          </a:stretch>
        </p:blipFill>
        <p:spPr>
          <a:xfrm>
            <a:off x="8578850" y="1701800"/>
            <a:ext cx="1706563" cy="588963"/>
          </a:xfrm>
          <a:prstGeom prst="rect">
            <a:avLst/>
          </a:prstGeom>
          <a:noFill/>
          <a:ln w="9525">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10242"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10243"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10244" name="TextBox 1"/>
          <p:cNvSpPr/>
          <p:nvPr/>
        </p:nvSpPr>
        <p:spPr>
          <a:xfrm>
            <a:off x="288925" y="142875"/>
            <a:ext cx="4535488" cy="460375"/>
          </a:xfrm>
          <a:prstGeom prst="rect">
            <a:avLst/>
          </a:prstGeom>
          <a:noFill/>
          <a:ln w="9525">
            <a:noFill/>
          </a:ln>
        </p:spPr>
        <p:txBody>
          <a:bodyPr wrap="square" anchor="t" anchorCtr="0">
            <a:spAutoFit/>
          </a:bodyPr>
          <a:p>
            <a:r>
              <a:rPr lang="zh-CN" altLang="en-US" sz="2400" b="1" dirty="0">
                <a:solidFill>
                  <a:srgbClr val="0070C0"/>
                </a:solidFill>
                <a:latin typeface="微软雅黑" panose="020B0503020204020204" charset="-12"/>
                <a:ea typeface="微软雅黑" panose="020B0503020204020204" charset="-12"/>
                <a:sym typeface="微软雅黑" panose="020B0503020204020204" charset="-12"/>
              </a:rPr>
              <a:t>单元测试</a:t>
            </a:r>
            <a:endParaRPr lang="en-US" altLang="zh-CN" sz="2400"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10247" name="Rectangle 3"/>
          <p:cNvSpPr/>
          <p:nvPr/>
        </p:nvSpPr>
        <p:spPr>
          <a:xfrm>
            <a:off x="576263" y="791845"/>
            <a:ext cx="9288463" cy="5624195"/>
          </a:xfrm>
          <a:prstGeom prst="rect">
            <a:avLst/>
          </a:prstGeom>
          <a:noFill/>
          <a:ln w="9525">
            <a:noFill/>
          </a:ln>
        </p:spPr>
        <p:txBody>
          <a:bodyPr vert="horz" wrap="square" anchor="t">
            <a:spAutoFit/>
          </a:bodyPr>
          <a:p>
            <a:pPr marL="171450" marR="0" indent="-171450" algn="l" defTabSz="685800" rtl="0" eaLnBrk="1" fontAlgn="auto" latinLnBrk="0" hangingPunct="1">
              <a:lnSpc>
                <a:spcPct val="120000"/>
              </a:lnSpc>
              <a:spcBef>
                <a:spcPts val="0"/>
              </a:spcBef>
              <a:spcAft>
                <a:spcPts val="1000"/>
              </a:spcAft>
              <a:buClrTx/>
              <a:buSzTx/>
              <a:buFont typeface="Arial" panose="020B0604020202020204" pitchFamily="34" charset="0"/>
              <a:buChar char="•"/>
            </a:pPr>
            <a:r>
              <a:rPr kumimoji="0" lang="en-US" altLang="zh-CN" sz="2200" b="0" i="0" u="none" strike="noStrike" kern="1200" cap="none" spc="150" normalizeH="0" baseline="0" noProof="1">
                <a:solidFill>
                  <a:schemeClr val="tx1">
                    <a:lumMod val="85000"/>
                    <a:lumOff val="15000"/>
                  </a:schemeClr>
                </a:solidFill>
                <a:uFillTx/>
                <a:latin typeface="(使用中文字体)"/>
                <a:ea typeface="微软雅黑" panose="020B0503020204020204" charset="-122"/>
                <a:cs typeface="+mn-cs"/>
                <a:sym typeface="微软雅黑" panose="020B0503020204020204" charset="-122"/>
              </a:rPr>
              <a:t>单元测试（unit testing），是指对软件中的最小可测试单元进行检查和验证。对于单元测试中单元的含义，一般来说，要根据实际情况去判定其具体含义</a:t>
            </a:r>
            <a:r>
              <a:rPr kumimoji="0" lang="zh-CN" altLang="en-US" sz="2200" b="0" i="0" u="none" strike="noStrike" kern="1200" cap="none" spc="150" normalizeH="0" baseline="0" noProof="1">
                <a:solidFill>
                  <a:schemeClr val="tx1">
                    <a:lumMod val="85000"/>
                    <a:lumOff val="15000"/>
                  </a:schemeClr>
                </a:solidFill>
                <a:uFillTx/>
                <a:latin typeface="(使用中文字体)"/>
                <a:ea typeface="微软雅黑" panose="020B0503020204020204" charset="-122"/>
                <a:cs typeface="+mn-cs"/>
                <a:sym typeface="微软雅黑" panose="020B0503020204020204" charset="-122"/>
              </a:rPr>
              <a:t>。</a:t>
            </a:r>
            <a:r>
              <a:rPr kumimoji="0" lang="en-US" altLang="zh-CN" sz="2200" b="0" i="0" u="none" strike="noStrike" kern="1200" cap="none" spc="150" normalizeH="0" baseline="0" noProof="1">
                <a:solidFill>
                  <a:schemeClr val="tx1">
                    <a:lumMod val="85000"/>
                    <a:lumOff val="15000"/>
                  </a:schemeClr>
                </a:solidFill>
                <a:uFillTx/>
                <a:latin typeface="(使用中文字体)"/>
                <a:ea typeface="微软雅黑" panose="020B0503020204020204" charset="-122"/>
                <a:cs typeface="+mn-cs"/>
                <a:sym typeface="微软雅黑" panose="020B0503020204020204" charset="-122"/>
              </a:rPr>
              <a:t>--</a:t>
            </a:r>
            <a:r>
              <a:rPr kumimoji="0" lang="zh-CN" altLang="en-US" sz="2200" b="0" i="0" u="none" strike="noStrike" kern="1200" cap="none" spc="150" normalizeH="0" baseline="0" noProof="1">
                <a:solidFill>
                  <a:schemeClr val="tx1">
                    <a:lumMod val="85000"/>
                    <a:lumOff val="15000"/>
                  </a:schemeClr>
                </a:solidFill>
                <a:uFillTx/>
                <a:latin typeface="(使用中文字体)"/>
                <a:ea typeface="微软雅黑" panose="020B0503020204020204" charset="-122"/>
                <a:cs typeface="+mn-cs"/>
                <a:sym typeface="微软雅黑" panose="020B0503020204020204" charset="-122"/>
              </a:rPr>
              <a:t>百度</a:t>
            </a:r>
            <a:r>
              <a:rPr kumimoji="0" lang="zh-CN" altLang="en-US" sz="2200" b="0" i="0" u="none" strike="noStrike" kern="1200" cap="none" spc="150" normalizeH="0" baseline="0" noProof="1">
                <a:solidFill>
                  <a:schemeClr val="tx1">
                    <a:lumMod val="85000"/>
                    <a:lumOff val="15000"/>
                  </a:schemeClr>
                </a:solidFill>
                <a:uFillTx/>
                <a:latin typeface="(使用中文字体)"/>
                <a:ea typeface="微软雅黑" panose="020B0503020204020204" charset="-122"/>
                <a:cs typeface="+mn-cs"/>
                <a:sym typeface="微软雅黑" panose="020B0503020204020204" charset="-122"/>
              </a:rPr>
              <a:t>百科</a:t>
            </a:r>
            <a:endParaRPr kumimoji="0" lang="zh-CN" altLang="en-US" sz="2200" b="0" i="0" u="none" strike="noStrike" kern="1200" cap="none" spc="150" normalizeH="0" baseline="0" noProof="1">
              <a:solidFill>
                <a:schemeClr val="tx1">
                  <a:lumMod val="85000"/>
                  <a:lumOff val="15000"/>
                </a:schemeClr>
              </a:solidFill>
              <a:uFillTx/>
              <a:latin typeface="(使用中文字体)"/>
              <a:ea typeface="微软雅黑" panose="020B0503020204020204" charset="-122"/>
              <a:cs typeface="+mn-cs"/>
              <a:sym typeface="微软雅黑" panose="020B0503020204020204" charset="-122"/>
            </a:endParaRPr>
          </a:p>
          <a:p>
            <a:pPr marL="171450" marR="0" indent="-171450" algn="l" defTabSz="685800" rtl="0" eaLnBrk="1" fontAlgn="auto" latinLnBrk="0" hangingPunct="1">
              <a:lnSpc>
                <a:spcPct val="120000"/>
              </a:lnSpc>
              <a:spcBef>
                <a:spcPts val="0"/>
              </a:spcBef>
              <a:spcAft>
                <a:spcPts val="1000"/>
              </a:spcAft>
              <a:buClrTx/>
              <a:buSzTx/>
              <a:buFont typeface="Arial" panose="020B0604020202020204" pitchFamily="34" charset="0"/>
              <a:buChar char="•"/>
            </a:pPr>
            <a:r>
              <a:rPr kumimoji="0" lang="zh-CN" altLang="en-US" sz="2200" b="0" i="0" u="none" strike="noStrike" kern="1200" cap="none" spc="150" normalizeH="0" baseline="0" noProof="1">
                <a:solidFill>
                  <a:schemeClr val="tx1">
                    <a:lumMod val="85000"/>
                    <a:lumOff val="15000"/>
                  </a:schemeClr>
                </a:solidFill>
                <a:uFillTx/>
                <a:latin typeface="(使用中文字体)"/>
                <a:ea typeface="微软雅黑" panose="020B0503020204020204" charset="-122"/>
                <a:cs typeface="+mn-cs"/>
                <a:sym typeface="微软雅黑" panose="020B0503020204020204" charset="-122"/>
              </a:rPr>
              <a:t>在计算机编程中，单元测试是一种软件测试方法，通过该方法对源代码的各个单元（一个或多个计算机程序模块的集合以及相关的控制数据、使用过程和操作过程）进行测试以确定它们是否符合使用要求。 —— 维基百科《Unit testing》</a:t>
            </a:r>
            <a:endParaRPr kumimoji="0" lang="zh-CN" altLang="en-US" sz="2200" b="0" i="0" u="none" strike="noStrike" kern="1200" cap="none" spc="150" normalizeH="0" baseline="0" noProof="1">
              <a:solidFill>
                <a:schemeClr val="tx1">
                  <a:lumMod val="85000"/>
                  <a:lumOff val="15000"/>
                </a:schemeClr>
              </a:solidFill>
              <a:uFillTx/>
              <a:latin typeface="(使用中文字体)"/>
              <a:ea typeface="微软雅黑" panose="020B0503020204020204" charset="-122"/>
              <a:cs typeface="+mn-cs"/>
              <a:sym typeface="微软雅黑" panose="020B0503020204020204" charset="-122"/>
            </a:endParaRPr>
          </a:p>
          <a:p>
            <a:pPr marL="171450" marR="0" indent="-171450" algn="l" defTabSz="685800" rtl="0" eaLnBrk="1" fontAlgn="auto" latinLnBrk="0" hangingPunct="1">
              <a:lnSpc>
                <a:spcPct val="120000"/>
              </a:lnSpc>
              <a:spcBef>
                <a:spcPts val="0"/>
              </a:spcBef>
              <a:spcAft>
                <a:spcPts val="1000"/>
              </a:spcAft>
              <a:buClrTx/>
              <a:buSzTx/>
              <a:buFont typeface="Arial" panose="020B0604020202020204" pitchFamily="34" charset="0"/>
              <a:buChar char="•"/>
            </a:pPr>
            <a:r>
              <a:rPr kumimoji="0" lang="zh-CN" altLang="en-US" sz="2200" b="0" i="0" u="none" strike="noStrike" kern="1200" cap="none" spc="150" normalizeH="0" baseline="0" noProof="1">
                <a:solidFill>
                  <a:schemeClr val="tx1">
                    <a:lumMod val="85000"/>
                    <a:lumOff val="15000"/>
                  </a:schemeClr>
                </a:solidFill>
                <a:uFillTx/>
                <a:latin typeface="(使用中文字体)"/>
                <a:ea typeface="微软雅黑" panose="020B0503020204020204" charset="-122"/>
                <a:cs typeface="+mn-cs"/>
                <a:sym typeface="微软雅黑" panose="020B0503020204020204" charset="-122"/>
              </a:rPr>
              <a:t>一个单元测试是一段自动化的代码，这段代码调用被测试的工作单元，之后对这个单元的单个最终结果的某些假设进行检验。单元测试几乎都是用单元测试框架编写的。单元测试容易编写，能快速运行。单元测试可靠、可读，并且可维护。只要产品代码不发生变化，单元测试的结果是稳定的。 —— Roy Osherove《单元测试的艺术》</a:t>
            </a:r>
            <a:endParaRPr kumimoji="0" lang="zh-CN" altLang="en-US" sz="2200" b="0" i="0" u="none" strike="noStrike" kern="1200" cap="none" spc="150" normalizeH="0" baseline="0" noProof="1">
              <a:solidFill>
                <a:schemeClr val="tx1">
                  <a:lumMod val="85000"/>
                  <a:lumOff val="15000"/>
                </a:schemeClr>
              </a:solidFill>
              <a:uFillTx/>
              <a:latin typeface="(使用中文字体)"/>
              <a:ea typeface="微软雅黑" panose="020B0503020204020204" charset="-122"/>
              <a:cs typeface="+mn-cs"/>
              <a:sym typeface="微软雅黑" panose="020B050302020402020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10242"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10243"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10244" name="TextBox 1"/>
          <p:cNvSpPr/>
          <p:nvPr/>
        </p:nvSpPr>
        <p:spPr>
          <a:xfrm>
            <a:off x="288925" y="142875"/>
            <a:ext cx="4535488" cy="460375"/>
          </a:xfrm>
          <a:prstGeom prst="rect">
            <a:avLst/>
          </a:prstGeom>
          <a:noFill/>
          <a:ln w="9525">
            <a:noFill/>
          </a:ln>
        </p:spPr>
        <p:txBody>
          <a:bodyPr wrap="square" anchor="t" anchorCtr="0">
            <a:spAutoFit/>
          </a:bodyPr>
          <a:p>
            <a:r>
              <a:rPr lang="zh-CN" altLang="en-US" sz="2400" b="1" dirty="0">
                <a:solidFill>
                  <a:srgbClr val="0070C0"/>
                </a:solidFill>
                <a:latin typeface="微软雅黑" panose="020B0503020204020204" charset="-12"/>
                <a:ea typeface="微软雅黑" panose="020B0503020204020204" charset="-12"/>
                <a:sym typeface="微软雅黑" panose="020B0503020204020204" charset="-12"/>
              </a:rPr>
              <a:t>单元测试</a:t>
            </a:r>
            <a:endParaRPr lang="en-US" altLang="zh-CN" sz="2400" b="1" dirty="0">
              <a:solidFill>
                <a:srgbClr val="0070C0"/>
              </a:solidFill>
              <a:latin typeface="微软雅黑" panose="020B0503020204020204" charset="-12"/>
              <a:ea typeface="微软雅黑" panose="020B0503020204020204" charset="-12"/>
              <a:sym typeface="微软雅黑" panose="020B0503020204020204" charset="-12"/>
            </a:endParaRPr>
          </a:p>
        </p:txBody>
      </p:sp>
      <p:pic>
        <p:nvPicPr>
          <p:cNvPr id="100" name="图片 99"/>
          <p:cNvPicPr/>
          <p:nvPr/>
        </p:nvPicPr>
        <p:blipFill>
          <a:blip r:embed="rId2"/>
          <a:stretch>
            <a:fillRect/>
          </a:stretch>
        </p:blipFill>
        <p:spPr>
          <a:xfrm>
            <a:off x="3384233" y="791528"/>
            <a:ext cx="5486400" cy="4168140"/>
          </a:xfrm>
          <a:prstGeom prst="rect">
            <a:avLst/>
          </a:prstGeom>
          <a:noFill/>
          <a:ln w="9525">
            <a:noFill/>
          </a:ln>
        </p:spPr>
      </p:pic>
      <p:pic>
        <p:nvPicPr>
          <p:cNvPr id="101" name="图片 100"/>
          <p:cNvPicPr/>
          <p:nvPr/>
        </p:nvPicPr>
        <p:blipFill>
          <a:blip r:embed="rId3"/>
          <a:stretch>
            <a:fillRect/>
          </a:stretch>
        </p:blipFill>
        <p:spPr>
          <a:xfrm>
            <a:off x="1728470" y="5040630"/>
            <a:ext cx="7243445" cy="1244600"/>
          </a:xfrm>
          <a:prstGeom prst="rect">
            <a:avLst/>
          </a:prstGeom>
          <a:noFill/>
          <a:ln w="9525">
            <a:noFill/>
          </a:ln>
        </p:spPr>
      </p:pic>
      <p:sp>
        <p:nvSpPr>
          <p:cNvPr id="2" name="燕尾形 1"/>
          <p:cNvSpPr/>
          <p:nvPr/>
        </p:nvSpPr>
        <p:spPr>
          <a:xfrm rot="5400000">
            <a:off x="1224915" y="1330325"/>
            <a:ext cx="1070610" cy="1865630"/>
          </a:xfrm>
          <a:prstGeom prst="chevron">
            <a:avLst>
              <a:gd name="adj" fmla="val 49942"/>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文本框 2"/>
          <p:cNvSpPr txBox="1"/>
          <p:nvPr/>
        </p:nvSpPr>
        <p:spPr>
          <a:xfrm>
            <a:off x="1249680" y="2232025"/>
            <a:ext cx="1308735" cy="368300"/>
          </a:xfrm>
          <a:prstGeom prst="rect">
            <a:avLst/>
          </a:prstGeom>
          <a:noFill/>
        </p:spPr>
        <p:txBody>
          <a:bodyPr wrap="square" rtlCol="0">
            <a:spAutoFit/>
          </a:bodyPr>
          <a:p>
            <a:r>
              <a:rPr lang="zh-CN" altLang="en-US"/>
              <a:t>小型</a:t>
            </a:r>
            <a:r>
              <a:rPr lang="zh-CN" altLang="en-US"/>
              <a:t>测试</a:t>
            </a:r>
            <a:endParaRPr lang="zh-CN" altLang="en-US"/>
          </a:p>
        </p:txBody>
      </p:sp>
      <p:sp>
        <p:nvSpPr>
          <p:cNvPr id="4" name="燕尾形 3"/>
          <p:cNvSpPr/>
          <p:nvPr/>
        </p:nvSpPr>
        <p:spPr>
          <a:xfrm rot="5400000">
            <a:off x="1248410" y="2011680"/>
            <a:ext cx="1070610" cy="2228215"/>
          </a:xfrm>
          <a:prstGeom prst="chevron">
            <a:avLst>
              <a:gd name="adj" fmla="val 50860"/>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1304925" y="3076575"/>
            <a:ext cx="1308735" cy="368300"/>
          </a:xfrm>
          <a:prstGeom prst="rect">
            <a:avLst/>
          </a:prstGeom>
          <a:noFill/>
        </p:spPr>
        <p:txBody>
          <a:bodyPr wrap="square" rtlCol="0">
            <a:spAutoFit/>
          </a:bodyPr>
          <a:p>
            <a:r>
              <a:rPr lang="zh-CN" altLang="en-US"/>
              <a:t>中型</a:t>
            </a:r>
            <a:r>
              <a:rPr lang="zh-CN" altLang="en-US"/>
              <a:t>测试</a:t>
            </a:r>
            <a:endParaRPr lang="zh-CN" altLang="en-US"/>
          </a:p>
        </p:txBody>
      </p:sp>
      <p:sp>
        <p:nvSpPr>
          <p:cNvPr id="6" name="燕尾形 5"/>
          <p:cNvSpPr/>
          <p:nvPr/>
        </p:nvSpPr>
        <p:spPr>
          <a:xfrm rot="5400000">
            <a:off x="1248410" y="2839085"/>
            <a:ext cx="1070610" cy="2447925"/>
          </a:xfrm>
          <a:prstGeom prst="chevron">
            <a:avLst>
              <a:gd name="adj" fmla="val 49942"/>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288415" y="3992880"/>
            <a:ext cx="1308735" cy="368300"/>
          </a:xfrm>
          <a:prstGeom prst="rect">
            <a:avLst/>
          </a:prstGeom>
          <a:noFill/>
        </p:spPr>
        <p:txBody>
          <a:bodyPr wrap="square" rtlCol="0">
            <a:spAutoFit/>
          </a:bodyPr>
          <a:p>
            <a:r>
              <a:rPr lang="zh-CN" altLang="en-US"/>
              <a:t>大型</a:t>
            </a:r>
            <a:r>
              <a:rPr lang="zh-CN" altLang="en-US"/>
              <a:t>测试</a:t>
            </a:r>
            <a:endParaRPr lang="zh-CN" altLang="en-US"/>
          </a:p>
        </p:txBody>
      </p:sp>
      <p:sp>
        <p:nvSpPr>
          <p:cNvPr id="8" name="文本框 7"/>
          <p:cNvSpPr txBox="1"/>
          <p:nvPr/>
        </p:nvSpPr>
        <p:spPr>
          <a:xfrm>
            <a:off x="804545" y="843280"/>
            <a:ext cx="2436495" cy="368300"/>
          </a:xfrm>
          <a:prstGeom prst="rect">
            <a:avLst/>
          </a:prstGeom>
          <a:noFill/>
        </p:spPr>
        <p:txBody>
          <a:bodyPr wrap="square" rtlCol="0">
            <a:spAutoFit/>
          </a:bodyPr>
          <a:p>
            <a:r>
              <a:rPr lang="en-US" altLang="zh-CN"/>
              <a:t>Google</a:t>
            </a:r>
            <a:r>
              <a:rPr lang="zh-CN" altLang="en-US"/>
              <a:t>公司测试</a:t>
            </a:r>
            <a:r>
              <a:rPr lang="zh-CN" altLang="en-US"/>
              <a:t>定义</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10242"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10243"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10244" name="TextBox 1"/>
          <p:cNvSpPr/>
          <p:nvPr/>
        </p:nvSpPr>
        <p:spPr>
          <a:xfrm>
            <a:off x="288925" y="142875"/>
            <a:ext cx="4535488" cy="460375"/>
          </a:xfrm>
          <a:prstGeom prst="rect">
            <a:avLst/>
          </a:prstGeom>
          <a:noFill/>
          <a:ln w="9525">
            <a:noFill/>
          </a:ln>
        </p:spPr>
        <p:txBody>
          <a:bodyPr wrap="square" anchor="t" anchorCtr="0">
            <a:spAutoFit/>
          </a:bodyPr>
          <a:p>
            <a:r>
              <a:rPr lang="zh-CN" altLang="en-US" sz="2400" b="1" dirty="0">
                <a:solidFill>
                  <a:srgbClr val="0070C0"/>
                </a:solidFill>
                <a:latin typeface="微软雅黑" panose="020B0503020204020204" charset="-12"/>
                <a:ea typeface="微软雅黑" panose="020B0503020204020204" charset="-12"/>
                <a:sym typeface="微软雅黑" panose="020B0503020204020204" charset="-12"/>
              </a:rPr>
              <a:t>单元测试</a:t>
            </a:r>
            <a:endParaRPr lang="en-US" altLang="zh-CN" sz="2400"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8" name="文本框 7"/>
          <p:cNvSpPr txBox="1"/>
          <p:nvPr/>
        </p:nvSpPr>
        <p:spPr>
          <a:xfrm>
            <a:off x="1800860" y="1296035"/>
            <a:ext cx="2025015" cy="706755"/>
          </a:xfrm>
          <a:prstGeom prst="rect">
            <a:avLst/>
          </a:prstGeom>
          <a:noFill/>
        </p:spPr>
        <p:txBody>
          <a:bodyPr wrap="square" rtlCol="0">
            <a:spAutoFit/>
          </a:bodyPr>
          <a:p>
            <a:r>
              <a:rPr lang="zh-CN" altLang="en-US" sz="4000"/>
              <a:t>开发</a:t>
            </a:r>
            <a:endParaRPr lang="zh-CN" altLang="en-US" sz="4000"/>
          </a:p>
        </p:txBody>
      </p:sp>
      <p:sp>
        <p:nvSpPr>
          <p:cNvPr id="9" name="文本框 8"/>
          <p:cNvSpPr txBox="1"/>
          <p:nvPr/>
        </p:nvSpPr>
        <p:spPr>
          <a:xfrm>
            <a:off x="4248785" y="1367790"/>
            <a:ext cx="1552575" cy="706755"/>
          </a:xfrm>
          <a:prstGeom prst="rect">
            <a:avLst/>
          </a:prstGeom>
          <a:noFill/>
        </p:spPr>
        <p:txBody>
          <a:bodyPr wrap="square" rtlCol="0">
            <a:spAutoFit/>
          </a:bodyPr>
          <a:p>
            <a:pPr>
              <a:buClrTx/>
              <a:buSzTx/>
            </a:pPr>
            <a:r>
              <a:rPr lang="zh-CN" altLang="en-US" sz="4000">
                <a:sym typeface="+mn-ea"/>
              </a:rPr>
              <a:t>VS</a:t>
            </a:r>
            <a:endParaRPr lang="zh-CN" altLang="en-US" sz="4000">
              <a:sym typeface="+mn-ea"/>
            </a:endParaRPr>
          </a:p>
        </p:txBody>
      </p:sp>
      <p:sp>
        <p:nvSpPr>
          <p:cNvPr id="10" name="文本框 9"/>
          <p:cNvSpPr txBox="1"/>
          <p:nvPr/>
        </p:nvSpPr>
        <p:spPr>
          <a:xfrm>
            <a:off x="6121400" y="1367790"/>
            <a:ext cx="1789430" cy="706755"/>
          </a:xfrm>
          <a:prstGeom prst="rect">
            <a:avLst/>
          </a:prstGeom>
          <a:noFill/>
        </p:spPr>
        <p:txBody>
          <a:bodyPr wrap="square" rtlCol="0">
            <a:spAutoFit/>
          </a:bodyPr>
          <a:p>
            <a:r>
              <a:rPr lang="zh-CN" altLang="en-US" sz="4000"/>
              <a:t>测试</a:t>
            </a:r>
            <a:endParaRPr lang="zh-CN" altLang="en-US"/>
          </a:p>
        </p:txBody>
      </p:sp>
      <p:pic>
        <p:nvPicPr>
          <p:cNvPr id="102" name="图片 101"/>
          <p:cNvPicPr/>
          <p:nvPr/>
        </p:nvPicPr>
        <p:blipFill>
          <a:blip r:embed="rId2"/>
          <a:stretch>
            <a:fillRect/>
          </a:stretch>
        </p:blipFill>
        <p:spPr>
          <a:xfrm>
            <a:off x="1009015" y="2232025"/>
            <a:ext cx="3665220" cy="3155315"/>
          </a:xfrm>
          <a:prstGeom prst="rect">
            <a:avLst/>
          </a:prstGeom>
          <a:noFill/>
          <a:ln w="9525">
            <a:noFill/>
          </a:ln>
        </p:spPr>
      </p:pic>
      <p:pic>
        <p:nvPicPr>
          <p:cNvPr id="103" name="图片 102"/>
          <p:cNvPicPr/>
          <p:nvPr/>
        </p:nvPicPr>
        <p:blipFill>
          <a:blip r:embed="rId3"/>
          <a:stretch>
            <a:fillRect/>
          </a:stretch>
        </p:blipFill>
        <p:spPr>
          <a:xfrm>
            <a:off x="5977255" y="2303780"/>
            <a:ext cx="4354195" cy="2971165"/>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10242"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10243"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10244" name="TextBox 1"/>
          <p:cNvSpPr/>
          <p:nvPr/>
        </p:nvSpPr>
        <p:spPr>
          <a:xfrm>
            <a:off x="288925" y="142875"/>
            <a:ext cx="4535488" cy="460375"/>
          </a:xfrm>
          <a:prstGeom prst="rect">
            <a:avLst/>
          </a:prstGeom>
          <a:noFill/>
          <a:ln w="9525">
            <a:noFill/>
          </a:ln>
        </p:spPr>
        <p:txBody>
          <a:bodyPr wrap="square" anchor="t" anchorCtr="0">
            <a:spAutoFit/>
          </a:bodyPr>
          <a:p>
            <a:r>
              <a:rPr lang="zh-CN" altLang="en-US" sz="2400" b="1" dirty="0">
                <a:solidFill>
                  <a:srgbClr val="0070C0"/>
                </a:solidFill>
                <a:latin typeface="微软雅黑" panose="020B0503020204020204" charset="-12"/>
                <a:ea typeface="微软雅黑" panose="020B0503020204020204" charset="-12"/>
                <a:sym typeface="微软雅黑" panose="020B0503020204020204" charset="-12"/>
              </a:rPr>
              <a:t>单元测试</a:t>
            </a:r>
            <a:endParaRPr lang="en-US" altLang="zh-CN" sz="2400" b="1" dirty="0">
              <a:solidFill>
                <a:srgbClr val="0070C0"/>
              </a:solidFill>
              <a:latin typeface="微软雅黑" panose="020B0503020204020204" charset="-12"/>
              <a:ea typeface="微软雅黑" panose="020B0503020204020204" charset="-12"/>
              <a:sym typeface="微软雅黑" panose="020B0503020204020204" charset="-12"/>
            </a:endParaRPr>
          </a:p>
        </p:txBody>
      </p:sp>
      <p:pic>
        <p:nvPicPr>
          <p:cNvPr id="104" name="图片 103"/>
          <p:cNvPicPr/>
          <p:nvPr/>
        </p:nvPicPr>
        <p:blipFill>
          <a:blip r:embed="rId2"/>
          <a:stretch>
            <a:fillRect/>
          </a:stretch>
        </p:blipFill>
        <p:spPr>
          <a:xfrm>
            <a:off x="576580" y="935990"/>
            <a:ext cx="4789170" cy="3159760"/>
          </a:xfrm>
          <a:prstGeom prst="rect">
            <a:avLst/>
          </a:prstGeom>
          <a:noFill/>
          <a:ln w="9525">
            <a:noFill/>
          </a:ln>
        </p:spPr>
      </p:pic>
      <p:pic>
        <p:nvPicPr>
          <p:cNvPr id="105" name="图片 104"/>
          <p:cNvPicPr/>
          <p:nvPr/>
        </p:nvPicPr>
        <p:blipFill>
          <a:blip r:embed="rId3"/>
          <a:stretch>
            <a:fillRect/>
          </a:stretch>
        </p:blipFill>
        <p:spPr>
          <a:xfrm>
            <a:off x="5544820" y="1583690"/>
            <a:ext cx="5005070" cy="4274185"/>
          </a:xfrm>
          <a:prstGeom prst="rect">
            <a:avLst/>
          </a:prstGeom>
          <a:noFill/>
          <a:ln w="9525">
            <a:noFill/>
          </a:ln>
        </p:spPr>
      </p:pic>
      <p:sp>
        <p:nvSpPr>
          <p:cNvPr id="2" name="文本框 1"/>
          <p:cNvSpPr txBox="1"/>
          <p:nvPr/>
        </p:nvSpPr>
        <p:spPr>
          <a:xfrm>
            <a:off x="1762760" y="4303395"/>
            <a:ext cx="2486025" cy="368300"/>
          </a:xfrm>
          <a:prstGeom prst="rect">
            <a:avLst/>
          </a:prstGeom>
          <a:noFill/>
        </p:spPr>
        <p:txBody>
          <a:bodyPr wrap="square" rtlCol="0">
            <a:spAutoFit/>
          </a:bodyPr>
          <a:p>
            <a:r>
              <a:rPr lang="zh-CN" altLang="en-US"/>
              <a:t>测试 V 型图</a:t>
            </a:r>
            <a:endParaRPr lang="zh-CN" altLang="en-US"/>
          </a:p>
        </p:txBody>
      </p:sp>
      <p:sp>
        <p:nvSpPr>
          <p:cNvPr id="3" name="文本框 2"/>
          <p:cNvSpPr txBox="1"/>
          <p:nvPr/>
        </p:nvSpPr>
        <p:spPr>
          <a:xfrm>
            <a:off x="6337300" y="1296035"/>
            <a:ext cx="3560445" cy="368300"/>
          </a:xfrm>
          <a:prstGeom prst="rect">
            <a:avLst/>
          </a:prstGeom>
          <a:noFill/>
        </p:spPr>
        <p:txBody>
          <a:bodyPr wrap="square" rtlCol="0">
            <a:spAutoFit/>
          </a:bodyPr>
          <a:p>
            <a:r>
              <a:rPr lang="zh-CN" altLang="en-US"/>
              <a:t>TDD（测试驱动开发）</a:t>
            </a: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标题 1"/>
          <p:cNvSpPr/>
          <p:nvPr/>
        </p:nvSpPr>
        <p:spPr>
          <a:xfrm>
            <a:off x="9210675" y="5988050"/>
            <a:ext cx="1954213" cy="285750"/>
          </a:xfrm>
          <a:prstGeom prst="rect">
            <a:avLst/>
          </a:prstGeom>
          <a:noFill/>
          <a:ln w="9525">
            <a:noFill/>
          </a:ln>
        </p:spPr>
        <p:txBody>
          <a:bodyPr anchor="ctr" anchorCtr="0"/>
          <a:p>
            <a:endParaRPr lang="zh-CN" altLang="zh-CN" sz="1100">
              <a:solidFill>
                <a:srgbClr val="7F7F7F"/>
              </a:solidFill>
              <a:latin typeface="微软雅黑" panose="020B0503020204020204" charset="-12"/>
              <a:ea typeface="微软雅黑" panose="020B0503020204020204" charset="-12"/>
              <a:sym typeface="宋体" panose="02010600030101010101" pitchFamily="2" charset="-122"/>
            </a:endParaRPr>
          </a:p>
        </p:txBody>
      </p:sp>
      <p:sp>
        <p:nvSpPr>
          <p:cNvPr id="10242" name="文本框 6"/>
          <p:cNvSpPr/>
          <p:nvPr/>
        </p:nvSpPr>
        <p:spPr>
          <a:xfrm>
            <a:off x="9145588" y="6130925"/>
            <a:ext cx="2300287" cy="261938"/>
          </a:xfrm>
          <a:prstGeom prst="rect">
            <a:avLst/>
          </a:prstGeom>
          <a:noFill/>
          <a:ln w="9525">
            <a:noFill/>
          </a:ln>
        </p:spPr>
        <p:txBody>
          <a:bodyPr wrap="none" anchor="t" anchorCtr="0">
            <a:spAutoFit/>
          </a:bodyPr>
          <a:p>
            <a:r>
              <a:rPr lang="zh-CN" altLang="en-US" sz="1100">
                <a:solidFill>
                  <a:srgbClr val="000000"/>
                </a:solidFill>
                <a:latin typeface="微软雅黑 Light" panose="020B0502040204020203" pitchFamily="2" charset="-122"/>
                <a:ea typeface="微软雅黑 Light" panose="020B0502040204020203" pitchFamily="2" charset="-122"/>
                <a:sym typeface="微软雅黑 Light" panose="020B0502040204020203" pitchFamily="2" charset="-122"/>
              </a:rPr>
              <a:t>深信服科技培训发展中心系列课程</a:t>
            </a:r>
            <a:endParaRPr lang="zh-CN" altLang="en-US">
              <a:latin typeface="Arial" panose="020B0604020202020204" pitchFamily="34" charset="0"/>
              <a:ea typeface="宋体" panose="02010600030101010101" pitchFamily="2" charset="-122"/>
            </a:endParaRPr>
          </a:p>
        </p:txBody>
      </p:sp>
      <p:pic>
        <p:nvPicPr>
          <p:cNvPr id="10243"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10244" name="TextBox 1"/>
          <p:cNvSpPr/>
          <p:nvPr/>
        </p:nvSpPr>
        <p:spPr>
          <a:xfrm>
            <a:off x="288925" y="142875"/>
            <a:ext cx="4535488" cy="460375"/>
          </a:xfrm>
          <a:prstGeom prst="rect">
            <a:avLst/>
          </a:prstGeom>
          <a:noFill/>
          <a:ln w="9525">
            <a:noFill/>
          </a:ln>
        </p:spPr>
        <p:txBody>
          <a:bodyPr wrap="square" anchor="t" anchorCtr="0">
            <a:spAutoFit/>
          </a:bodyPr>
          <a:p>
            <a:r>
              <a:rPr lang="zh-CN" altLang="en-US" sz="2400" b="1" dirty="0">
                <a:solidFill>
                  <a:srgbClr val="0070C0"/>
                </a:solidFill>
                <a:latin typeface="微软雅黑" panose="020B0503020204020204" charset="-12"/>
                <a:ea typeface="微软雅黑" panose="020B0503020204020204" charset="-12"/>
                <a:sym typeface="微软雅黑" panose="020B0503020204020204" charset="-12"/>
              </a:rPr>
              <a:t>单元测试</a:t>
            </a:r>
            <a:endParaRPr lang="en-US" altLang="zh-CN" sz="2400" b="1" dirty="0">
              <a:solidFill>
                <a:srgbClr val="0070C0"/>
              </a:solidFill>
              <a:latin typeface="微软雅黑" panose="020B0503020204020204" charset="-12"/>
              <a:ea typeface="微软雅黑" panose="020B0503020204020204" charset="-12"/>
              <a:sym typeface="微软雅黑" panose="020B0503020204020204" charset="-12"/>
            </a:endParaRPr>
          </a:p>
        </p:txBody>
      </p:sp>
      <p:sp>
        <p:nvSpPr>
          <p:cNvPr id="2" name="文本框 1"/>
          <p:cNvSpPr txBox="1"/>
          <p:nvPr/>
        </p:nvSpPr>
        <p:spPr>
          <a:xfrm>
            <a:off x="1080770" y="2447925"/>
            <a:ext cx="8910955" cy="1076325"/>
          </a:xfrm>
          <a:prstGeom prst="rect">
            <a:avLst/>
          </a:prstGeom>
          <a:noFill/>
        </p:spPr>
        <p:txBody>
          <a:bodyPr wrap="square" rtlCol="0" anchor="t">
            <a:spAutoFit/>
          </a:bodyPr>
          <a:p>
            <a:r>
              <a:rPr lang="zh-CN" altLang="en-US" sz="3200" b="1">
                <a:solidFill>
                  <a:srgbClr val="FF0000"/>
                </a:solidFill>
                <a:effectLst>
                  <a:outerShdw blurRad="38100" dist="19050" dir="2700000" algn="tl" rotWithShape="0">
                    <a:schemeClr val="dk1">
                      <a:alpha val="40000"/>
                    </a:schemeClr>
                  </a:outerShdw>
                </a:effectLst>
              </a:rPr>
              <a:t>开发同学</a:t>
            </a:r>
            <a:r>
              <a:rPr lang="zh-CN" altLang="en-US" sz="3200" b="1">
                <a:solidFill>
                  <a:schemeClr val="tx1"/>
                </a:solidFill>
                <a:effectLst>
                  <a:outerShdw blurRad="38100" dist="19050" dir="2700000" algn="tl" rotWithShape="0">
                    <a:schemeClr val="dk1">
                      <a:alpha val="40000"/>
                    </a:schemeClr>
                  </a:outerShdw>
                </a:effectLst>
              </a:rPr>
              <a:t> 在 </a:t>
            </a:r>
            <a:r>
              <a:rPr lang="zh-CN" altLang="en-US" sz="3200" b="1">
                <a:solidFill>
                  <a:srgbClr val="FF0000"/>
                </a:solidFill>
                <a:effectLst>
                  <a:outerShdw blurRad="38100" dist="19050" dir="2700000" algn="tl" rotWithShape="0">
                    <a:schemeClr val="dk1">
                      <a:alpha val="40000"/>
                    </a:schemeClr>
                  </a:outerShdw>
                </a:effectLst>
              </a:rPr>
              <a:t>编码阶段</a:t>
            </a:r>
            <a:r>
              <a:rPr lang="zh-CN" altLang="en-US" sz="3200" b="1">
                <a:solidFill>
                  <a:schemeClr val="tx1"/>
                </a:solidFill>
                <a:effectLst>
                  <a:outerShdw blurRad="38100" dist="19050" dir="2700000" algn="tl" rotWithShape="0">
                    <a:schemeClr val="dk1">
                      <a:alpha val="40000"/>
                    </a:schemeClr>
                  </a:outerShdw>
                </a:effectLst>
              </a:rPr>
              <a:t> 通过编写</a:t>
            </a:r>
            <a:r>
              <a:rPr lang="en-US" altLang="zh-CN" sz="3200" b="1">
                <a:solidFill>
                  <a:schemeClr val="tx1"/>
                </a:solidFill>
                <a:effectLst>
                  <a:outerShdw blurRad="38100" dist="19050" dir="2700000" algn="tl" rotWithShape="0">
                    <a:schemeClr val="dk1">
                      <a:alpha val="40000"/>
                    </a:schemeClr>
                  </a:outerShdw>
                </a:effectLst>
              </a:rPr>
              <a:t> </a:t>
            </a:r>
            <a:r>
              <a:rPr lang="zh-CN" altLang="en-US" sz="3200" b="1">
                <a:solidFill>
                  <a:srgbClr val="FF0000"/>
                </a:solidFill>
                <a:effectLst>
                  <a:outerShdw blurRad="38100" dist="19050" dir="2700000" algn="tl" rotWithShape="0">
                    <a:schemeClr val="dk1">
                      <a:alpha val="40000"/>
                    </a:schemeClr>
                  </a:outerShdw>
                </a:effectLst>
              </a:rPr>
              <a:t>测试用例</a:t>
            </a:r>
            <a:r>
              <a:rPr lang="en-US" altLang="zh-CN" sz="3200" b="1">
                <a:solidFill>
                  <a:schemeClr val="tx1"/>
                </a:solidFill>
                <a:effectLst>
                  <a:outerShdw blurRad="38100" dist="19050" dir="2700000" algn="tl" rotWithShape="0">
                    <a:schemeClr val="dk1">
                      <a:alpha val="40000"/>
                    </a:schemeClr>
                  </a:outerShdw>
                </a:effectLst>
              </a:rPr>
              <a:t> </a:t>
            </a:r>
            <a:r>
              <a:rPr lang="zh-CN" altLang="en-US" sz="3200" b="1">
                <a:solidFill>
                  <a:schemeClr val="tx1"/>
                </a:solidFill>
                <a:effectLst>
                  <a:outerShdw blurRad="38100" dist="19050" dir="2700000" algn="tl" rotWithShape="0">
                    <a:schemeClr val="dk1">
                      <a:alpha val="40000"/>
                    </a:schemeClr>
                  </a:outerShdw>
                </a:effectLst>
              </a:rPr>
              <a:t>来验证 </a:t>
            </a:r>
            <a:r>
              <a:rPr lang="zh-CN" altLang="en-US" sz="3200" b="1">
                <a:solidFill>
                  <a:srgbClr val="FF0000"/>
                </a:solidFill>
                <a:effectLst>
                  <a:outerShdw blurRad="38100" dist="19050" dir="2700000" algn="tl" rotWithShape="0">
                    <a:schemeClr val="dk1">
                      <a:alpha val="40000"/>
                    </a:schemeClr>
                  </a:outerShdw>
                </a:effectLst>
              </a:rPr>
              <a:t>代码逻辑</a:t>
            </a:r>
            <a:r>
              <a:rPr lang="zh-CN" altLang="en-US" sz="3200" b="1">
                <a:solidFill>
                  <a:schemeClr val="tx1"/>
                </a:solidFill>
                <a:effectLst>
                  <a:outerShdw blurRad="38100" dist="19050" dir="2700000" algn="tl" rotWithShape="0">
                    <a:schemeClr val="dk1">
                      <a:alpha val="40000"/>
                    </a:schemeClr>
                  </a:outerShdw>
                </a:effectLst>
              </a:rPr>
              <a:t> 正确性</a:t>
            </a:r>
            <a:r>
              <a:rPr lang="zh-CN" altLang="en-US" sz="3200" b="1">
                <a:solidFill>
                  <a:schemeClr val="tx1"/>
                </a:solidFill>
                <a:effectLst>
                  <a:outerShdw blurRad="38100" dist="19050" dir="2700000" algn="tl" rotWithShape="0">
                    <a:schemeClr val="dk1">
                      <a:alpha val="40000"/>
                    </a:schemeClr>
                  </a:outerShdw>
                </a:effectLst>
              </a:rPr>
              <a:t>的一种测试</a:t>
            </a:r>
            <a:r>
              <a:rPr lang="zh-CN" altLang="en-US" sz="3200" b="1">
                <a:solidFill>
                  <a:schemeClr val="tx1"/>
                </a:solidFill>
                <a:effectLst>
                  <a:outerShdw blurRad="38100" dist="19050" dir="2700000" algn="tl" rotWithShape="0">
                    <a:schemeClr val="dk1">
                      <a:alpha val="40000"/>
                    </a:schemeClr>
                  </a:outerShdw>
                </a:effectLst>
              </a:rPr>
              <a:t>方法</a:t>
            </a:r>
            <a:endParaRPr lang="zh-CN" altLang="en-US" sz="3200" b="1">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tags/tag1.xml><?xml version="1.0" encoding="utf-8"?>
<p:tagLst xmlns:p="http://schemas.openxmlformats.org/presentationml/2006/main">
  <p:tag name="KSO_WM_UNIT_TABLE_BEAUTIFY" val="smartTable{af31abe1-edc9-4640-bfd6-5c8926f56d74}"/>
</p:tagLst>
</file>

<file path=ppt/tags/tag2.xml><?xml version="1.0" encoding="utf-8"?>
<p:tagLst xmlns:p="http://schemas.openxmlformats.org/presentationml/2006/main">
  <p:tag name="KSO_WM_UNIT_TABLE_BEAUTIFY" val="smartTable{2092b42a-5c8e-448c-a3d1-ea6fb6cdb2e0}"/>
</p:tagLst>
</file>

<file path=ppt/tags/tag3.xml><?xml version="1.0" encoding="utf-8"?>
<p:tagLst xmlns:p="http://schemas.openxmlformats.org/presentationml/2006/main">
  <p:tag name="KSO_WM_UNIT_TABLE_BEAUTIFY" val="smartTable{59fda13c-4e8c-404f-9974-3b1b6fd8185f}"/>
</p:tagLst>
</file>

<file path=ppt/tags/tag4.xml><?xml version="1.0" encoding="utf-8"?>
<p:tagLst xmlns:p="http://schemas.openxmlformats.org/presentationml/2006/main">
  <p:tag name="COMMONDATA" val="eyJoZGlkIjoiMzVmNDBhOTljNzMxNmRlMDA2MGI2OTQ4NzEwZjFiNjYifQ=="/>
</p:tagLst>
</file>

<file path=ppt/theme/theme1.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fontScheme name="">
      <a:majorFont>
        <a:latin typeface="Calibri"/>
        <a:ea typeface="宋体"/>
        <a:cs typeface=""/>
      </a:majorFont>
      <a:minorFont>
        <a:latin typeface="Calibri"/>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6635</Words>
  <Application>WPS 演示</Application>
  <PresentationFormat>自定义</PresentationFormat>
  <Paragraphs>618</Paragraphs>
  <Slides>42</Slides>
  <Notes>98</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42</vt:i4>
      </vt:variant>
    </vt:vector>
  </HeadingPairs>
  <TitlesOfParts>
    <vt:vector size="53" baseType="lpstr">
      <vt:lpstr>Arial</vt:lpstr>
      <vt:lpstr>宋体</vt:lpstr>
      <vt:lpstr>Wingdings</vt:lpstr>
      <vt:lpstr>Calibri</vt:lpstr>
      <vt:lpstr>微软雅黑</vt:lpstr>
      <vt:lpstr>微软雅黑 Light</vt:lpstr>
      <vt:lpstr>微软雅黑</vt:lpstr>
      <vt:lpstr>(使用中文字体)</vt:lpstr>
      <vt:lpstr>Segoe Print</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姚金鑫</dc:creator>
  <cp:lastModifiedBy>Sangfor</cp:lastModifiedBy>
  <cp:revision>1041</cp:revision>
  <dcterms:created xsi:type="dcterms:W3CDTF">2015-09-29T10:48:00Z</dcterms:created>
  <dcterms:modified xsi:type="dcterms:W3CDTF">2022-06-24T00:54:29Z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433F2D9F-26BB-4A39-3F3F-3F3F3F3F073F</vt:lpwstr>
  </property>
  <property fmtid="{D5CDD505-2E9C-101B-9397-08002B2CF9AE}" pid="3" name="ArticulatePath">
    <vt:lpwstr>公司PPT模版-白底-16比9（2015）</vt:lpwstr>
  </property>
  <property fmtid="{D5CDD505-2E9C-101B-9397-08002B2CF9AE}" pid="4" name="KSOProductBuildVer">
    <vt:lpwstr>2052-11.1.0.11744</vt:lpwstr>
  </property>
  <property fmtid="{D5CDD505-2E9C-101B-9397-08002B2CF9AE}" pid="5" name="ICV">
    <vt:lpwstr>67A559444B524C7CB96F37EF2CF6042B</vt:lpwstr>
  </property>
</Properties>
</file>

<file path=docProps/thumbnail.jpeg>
</file>